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2.xml" ContentType="application/inkml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0" r:id="rId4"/>
    <p:sldId id="351" r:id="rId5"/>
    <p:sldId id="355" r:id="rId6"/>
    <p:sldId id="350" r:id="rId7"/>
    <p:sldId id="348" r:id="rId8"/>
    <p:sldId id="326" r:id="rId9"/>
    <p:sldId id="328" r:id="rId10"/>
    <p:sldId id="352" r:id="rId11"/>
    <p:sldId id="261" r:id="rId12"/>
    <p:sldId id="262" r:id="rId13"/>
    <p:sldId id="267" r:id="rId14"/>
    <p:sldId id="354" r:id="rId15"/>
    <p:sldId id="265" r:id="rId16"/>
    <p:sldId id="264" r:id="rId17"/>
    <p:sldId id="263" r:id="rId18"/>
    <p:sldId id="266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5372" autoAdjust="0"/>
  </p:normalViewPr>
  <p:slideViewPr>
    <p:cSldViewPr snapToGrid="0">
      <p:cViewPr varScale="1">
        <p:scale>
          <a:sx n="87" d="100"/>
          <a:sy n="87" d="100"/>
        </p:scale>
        <p:origin x="1512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4-07T15:35:11.454"/>
    </inkml:context>
    <inkml:brush xml:id="br0">
      <inkml:brushProperty name="width" value="0.1" units="cm"/>
      <inkml:brushProperty name="height" value="0.1" units="cm"/>
      <inkml:brushProperty name="color" value="#FFFFFF"/>
    </inkml:brush>
  </inkml:definitions>
  <inkml:trace contextRef="#ctx0" brushRef="#br0">1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5-21T15:09:50.007"/>
    </inkml:context>
    <inkml:brush xml:id="br0">
      <inkml:brushProperty name="width" value="0.10583" units="cm"/>
      <inkml:brushProperty name="height" value="0.10583" units="cm"/>
      <inkml:brushProperty name="color" value="#FF0066"/>
    </inkml:brush>
  </inkml:definitions>
  <inkml:trace contextRef="#ctx0" brushRef="#br0">1 8735 24575,'21'-3'0,"1"-1"0,-1-1 0,0-1 0,0-1 0,-1-1 0,0 0 0,0-2 0,22-14 0,2 1 0,-26 14 0,375-208 0,-384 211 0,36-22 0,-1-3 0,-1-2 0,63-63 0,-10 2 0,207-155 0,-178 154 0,408-330 0,-501 392 0,-1-2 0,-2 0 0,49-80 0,-12 16 0,76-75 0,-105 134 0,-1-3 0,-2 0 0,-2-2 0,-2-2 0,46-97 0,-45 76 0,3 2 0,3 1 0,71-94 0,-71 106 0,4-16 0,-34 53 0,1 1 0,1 1 0,0 0 0,1 0 0,1 1 0,12-13 0,-3 5 0,-1-1 0,-2-1 0,0-1 0,-2 0 0,0-1 0,-2 0 0,11-29 0,35-63 0,11 5 0,-36 61 0,-2-2 0,-2-1 0,-3-1 0,40-114 0,-35 44 0,33-105 0,-35 146 0,-4-2 0,25-152 0,-47 220 0,1 0 0,1 0 0,1 0 0,0 1 0,1 0 0,1 1 0,1-1 0,13-16 0,38-76 0,-42 72 0,1 0 0,2 2 0,1 0 0,50-56 0,-1 0 0,-66 84 0,1-1 0,0 1 0,1 0 0,-1 0 0,1 0 0,1 1 0,-1 1 0,1 0 0,0 0 0,13-5 0,103-28 0,-20 8 0,-63 12 0,1 2 0,1 2 0,1 1 0,-1 3 0,2 2 0,69-5 0,-41 12 0,1-1 0,122 12 0,-176-8 0,-1 1 0,0 2 0,0 0 0,-1 1 0,1 0 0,-1 2 0,-1 0 0,1 2 0,-2 0 0,32 23 0,0 13 0,-3 3 0,-1 1 0,-3 2 0,53 86 0,-11-16 0,-47-63 0,-3 2 0,-3 2 0,-2 0 0,36 122 0,-38-103 0,3-1 0,62 114 0,-60-141 0,2-1 0,3-1 0,2-2 0,80 78 0,-73-75 0,-40-44 0,1 0 0,0 0 0,0-1 0,1 0 0,0-1 0,1 0 0,-1 0 0,1 0 0,1-1 0,15 7 0,86 36 0,-76-31 0,2-2 0,0-2 0,0-1 0,1-1 0,62 9 0,81-11 0,-111-8 0,116 18 0,-72-6 0,0-4 0,224-11 0,-126-4 0,-114 7 0,-38 0 0,114-10 0,-154 5 0,-1-1 0,0 0 0,0-1 0,0-1 0,0-1 0,-1-1 0,0-1 0,-1 0 0,31-21 0,39-34 0,-32 25 0,-1-3 0,60-60 0,-75 60 0,-1-2 0,-2-2 0,56-94 0,105-146 0,-176 254 0,2 1 0,48-53 0,-26 34 0,-27 25 0,-1 0 0,-1-2 0,-1 0 0,-1 0 0,16-48 0,-17 41 0,1 1 0,2 0 0,38-58 0,18 4 0,-53 66 0,0-1 0,-1 0 0,-1-1 0,-1-1 0,-1-1 0,21-49 0,-20 36 0,2 0 0,1 0 0,40-55 0,-30 49 0,40-82 0,-56 99 0,93-233 0,-93 220 0,-2 0 0,-2-1 0,-1-1 0,4-72 0,-9 91 0,0 1 0,2 0 0,0 0 0,2 1 0,0 0 0,2 0 0,21-39 0,-16 32 0,0-1 0,-2-1 0,13-49 0,-3-44 0,7-171 0,-24 220 0,1 27 0,2 0 0,23-75 0,-18 80 0,-2-1 0,-3-1 0,5-52 0,-5 27 0,2 0 0,4 0 0,24-74 0,-18 78 0,-4-2 0,-2 0 0,7-91 0,-20 128 0,2 0 0,1 1 0,2-1 0,1 1 0,14-40 0,-14 52 0,0 1 0,1-1 0,1 2 0,0-1 0,1 1 0,1 0 0,0 1 0,1 1 0,0 0 0,19-15 0,-21 19 0,-2 0 0,1-1 0,-1 1 0,-1-1 0,0-1 0,0 0 0,-1 0 0,8-21 0,-8 19 0,0 1 0,0-1 0,1 1 0,1 0 0,0 1 0,19-21 0,-13 18 0,2 0 0,0 1 0,0 1 0,1 1 0,0 0 0,1 1 0,1 0 0,-1 2 0,1 0 0,1 2 0,-1 0 0,1 1 0,0 1 0,1 0 0,-1 2 0,35 0 0,-36 3 0,0 0 0,-1 2 0,1 0 0,-1 1 0,0 1 0,0 1 0,-1 1 0,1 0 0,-1 1 0,-1 0 0,0 2 0,0 0 0,-1 1 0,0 0 0,0 1 0,-2 1 0,1 0 0,-2 1 0,13 18 0,5 10 0,-2 1 0,37 78 0,10 11 0,-57-107 0,-2 0 0,-1 1 0,-2 1 0,0 0 0,-2 1 0,15 55 0,0 81 0,7 252 0,-33 172 0,-4-251 0,28-46 0,-1-29 0,-22-251 0,0 1 0,1 0 0,0-1 0,1 1 0,0-1 0,1 0 0,0 0 0,1 0 0,0-1 0,1 1 0,0-1 0,0 0 0,12 12 0,18 31 0,-27-32 0,0 0 0,-2 1 0,0-1 0,-1 2 0,-1-1 0,-2 0 0,0 1 0,-1 0 0,-1 0 0,-4 36 0,2-20 0,3 1 0,7 50 0,13 69 0,-17-108 0,2 0 0,3-1 0,20 67 0,-17-71 0,-2 1 0,-3 0 0,-1 1 0,-2 0 0,-3-1 0,-3 50 0,5 79 0,-1-156 0,1 1 0,1-1 0,1 0 0,0 0 0,2 0 0,1-1 0,18 32 0,-12-24 0,-1 2 0,13 41 0,4 24 0,-12-39 0,-3 0 0,-1 0 0,-3 2 0,5 63 0,-14-78 0,3-1 0,2 1 0,1-2 0,2 1 0,2-1 0,2-1 0,26 52 0,-22-41 0,-2 2 0,-2 1 0,-2 0 0,-3 0 0,-3 1 0,2 57 0,11 76 0,-10-130 0,2 0 0,30 88 0,-22-79 0,19 106 0,-5-11 0,-18-119 0,1 0 0,2-1 0,2-1 0,50 70 0,-42-65 0,-17-26-105,1 0 0,0-1 0,1 0 0,1-1 0,1 0 0,0-1 0,1-1 0,1-1 0,0-1 0,1 0 0,1-1 0,36 16 0,-15-15-6721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36B072-C6EE-4F7D-9075-194ABD4E1ACA}" type="datetimeFigureOut">
              <a:rPr lang="it-IT" smtClean="0"/>
              <a:t>21/05/2025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64946-117B-471A-A4F3-21DEB8708C8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44468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64946-117B-471A-A4F3-21DEB8708C8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1044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 coupling between marine shallow</a:t>
            </a:r>
          </a:p>
          <a:p>
            <a:r>
              <a:rPr lang="en-GB" dirty="0"/>
              <a:t>trade-wind clouds and circulation is known to play a </a:t>
            </a:r>
            <a:r>
              <a:rPr lang="en-GB" dirty="0" err="1"/>
              <a:t>cen</a:t>
            </a:r>
            <a:r>
              <a:rPr lang="en-GB" dirty="0"/>
              <a:t>-</a:t>
            </a:r>
          </a:p>
          <a:p>
            <a:r>
              <a:rPr lang="en-GB" dirty="0" err="1"/>
              <a:t>tral</a:t>
            </a:r>
            <a:r>
              <a:rPr lang="en-GB" dirty="0"/>
              <a:t> role in the uncertainty of the tropical cloud feedback and climate sensitivity estimated by models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32647E-1901-48D5-AA7D-6B7FAF87005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91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364876-63CE-4D9B-992D-5419C8B32A0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076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how to close the surface nutrient budget in order to sustain the observed level of oceanic primary production: can it be explained by enhanced vertical mixing?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photosynthetic fixation of carbon by phytoplankton at the surface</a:t>
            </a:r>
          </a:p>
          <a:p>
            <a:r>
              <a:rPr lang="en-US" dirty="0"/>
              <a:t>Patterns in sea surface phytoplankton clearly reflect the influence of  stirring  --  “DRIFTING FORESTS”</a:t>
            </a:r>
          </a:p>
          <a:p>
            <a:r>
              <a:rPr lang="en-US" dirty="0"/>
              <a:t>Horizontal diffusion is a passive stirring mechanism, since it drives a spatial rearrangement of the tracer; whereas vertical turbulent mixing (eddy advection) acts on the local quantity of the tracer itself</a:t>
            </a:r>
          </a:p>
          <a:p>
            <a:r>
              <a:rPr lang="en-US" dirty="0"/>
              <a:t>Sub-surface </a:t>
            </a:r>
            <a:r>
              <a:rPr lang="en-US" dirty="0" err="1"/>
              <a:t>isopycnal</a:t>
            </a:r>
            <a:r>
              <a:rPr lang="en-US" dirty="0"/>
              <a:t> diffusion; high-resolution coupled physical–biogeochemical models have shown primary production to increase by up to a factor of 3 when </a:t>
            </a:r>
            <a:r>
              <a:rPr lang="en-US" dirty="0" err="1"/>
              <a:t>submesoscale</a:t>
            </a:r>
            <a:r>
              <a:rPr lang="en-US" dirty="0"/>
              <a:t> features are resolved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64946-117B-471A-A4F3-21DEB8708C8C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4289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include unbalanced wave motions, such as near inertia waves and internal gravity waves, and balanced non-wave motions, such as the ageostrophic </a:t>
            </a:r>
            <a:r>
              <a:rPr lang="en-US" dirty="0" err="1"/>
              <a:t>submesoscale</a:t>
            </a:r>
            <a:r>
              <a:rPr lang="en-US" dirty="0"/>
              <a:t> vortices and filaments emerging from </a:t>
            </a:r>
            <a:r>
              <a:rPr lang="en-US" dirty="0" err="1"/>
              <a:t>frontogenetic</a:t>
            </a:r>
            <a:r>
              <a:rPr lang="en-US" dirty="0"/>
              <a:t> instability</a:t>
            </a:r>
          </a:p>
          <a:p>
            <a:endParaRPr lang="en-US" dirty="0"/>
          </a:p>
          <a:p>
            <a:r>
              <a:rPr lang="en-US" dirty="0"/>
              <a:t>Waves are too fast </a:t>
            </a:r>
          </a:p>
          <a:p>
            <a:r>
              <a:rPr lang="en-US" dirty="0"/>
              <a:t>Instead, the balanced </a:t>
            </a:r>
            <a:r>
              <a:rPr lang="en-US" dirty="0" err="1"/>
              <a:t>submesoscale</a:t>
            </a:r>
            <a:r>
              <a:rPr lang="en-US" dirty="0"/>
              <a:t> frontal processes involve the release of the potential energy of mesoscale fronts around eddies and can sustain vertical secondary circulation with time-scales comparable with the nutrient uptake by phytoplankton</a:t>
            </a:r>
            <a:endParaRPr lang="it-IT" dirty="0"/>
          </a:p>
          <a:p>
            <a:endParaRPr lang="it-IT" dirty="0"/>
          </a:p>
          <a:p>
            <a:r>
              <a:rPr lang="it-IT" dirty="0" err="1"/>
              <a:t>Bartual</a:t>
            </a:r>
            <a:r>
              <a:rPr lang="it-IT" dirty="0"/>
              <a:t> et al, 2020 : https://www.mdpi.com/1660-3397/18/3/159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64946-117B-471A-A4F3-21DEB8708C8C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42371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Stirring</a:t>
            </a:r>
            <a:r>
              <a:rPr lang="it-IT" dirty="0"/>
              <a:t> acts more on the </a:t>
            </a:r>
            <a:r>
              <a:rPr lang="it-IT" dirty="0" err="1"/>
              <a:t>spatial</a:t>
            </a:r>
            <a:r>
              <a:rPr lang="it-IT" dirty="0"/>
              <a:t> re-</a:t>
            </a:r>
            <a:r>
              <a:rPr lang="it-IT" dirty="0" err="1"/>
              <a:t>organization</a:t>
            </a:r>
            <a:r>
              <a:rPr lang="it-IT" dirty="0"/>
              <a:t> of </a:t>
            </a:r>
            <a:r>
              <a:rPr lang="it-IT" dirty="0" err="1"/>
              <a:t>nutrients</a:t>
            </a:r>
            <a:endParaRPr lang="it-IT" dirty="0"/>
          </a:p>
          <a:p>
            <a:r>
              <a:rPr lang="it-IT" dirty="0"/>
              <a:t>Vertical mixing acts more on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actual</a:t>
            </a:r>
            <a:r>
              <a:rPr lang="it-IT" dirty="0"/>
              <a:t> </a:t>
            </a:r>
            <a:r>
              <a:rPr lang="it-IT" dirty="0" err="1"/>
              <a:t>quantity</a:t>
            </a:r>
            <a:endParaRPr lang="it-IT" dirty="0"/>
          </a:p>
          <a:p>
            <a:endParaRPr lang="it-IT" dirty="0"/>
          </a:p>
          <a:p>
            <a:r>
              <a:rPr lang="it-IT" dirty="0" err="1"/>
              <a:t>Upscale</a:t>
            </a:r>
            <a:r>
              <a:rPr lang="it-IT" dirty="0"/>
              <a:t> feedbacks </a:t>
            </a:r>
            <a:r>
              <a:rPr lang="it-IT" dirty="0" err="1"/>
              <a:t>need</a:t>
            </a:r>
            <a:r>
              <a:rPr lang="it-IT" dirty="0"/>
              <a:t> long </a:t>
            </a:r>
            <a:r>
              <a:rPr lang="it-IT" dirty="0" err="1"/>
              <a:t>enough</a:t>
            </a:r>
            <a:r>
              <a:rPr lang="it-IT" dirty="0"/>
              <a:t> </a:t>
            </a:r>
            <a:r>
              <a:rPr lang="it-IT" dirty="0" err="1"/>
              <a:t>integrations</a:t>
            </a:r>
            <a:r>
              <a:rPr lang="it-IT" dirty="0"/>
              <a:t> to come </a:t>
            </a:r>
            <a:r>
              <a:rPr lang="it-IT" dirty="0" err="1"/>
              <a:t>about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64946-117B-471A-A4F3-21DEB8708C8C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4477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Fronts affect phytoplankton growth and phenology by locally reducing stratification and increasing vertical nutrient supply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found that weak fronts lead to a local enhancement of Chlorophyll-</a:t>
            </a:r>
            <a:r>
              <a:rPr lang="en-US" i="1" dirty="0"/>
              <a:t>a</a:t>
            </a:r>
            <a:r>
              <a:rPr lang="en-US" dirty="0"/>
              <a:t> weaker than strong fronts, but because they are also more frequent they contribute equally to the regional Chlorophyll-</a:t>
            </a:r>
            <a:r>
              <a:rPr lang="en-US" i="1" dirty="0"/>
              <a:t>a</a:t>
            </a:r>
            <a:r>
              <a:rPr lang="en-US" dirty="0"/>
              <a:t> budget. We also find the </a:t>
            </a:r>
            <a:r>
              <a:rPr lang="en-US" dirty="0" err="1"/>
              <a:t>the</a:t>
            </a:r>
            <a:r>
              <a:rPr lang="en-US" dirty="0"/>
              <a:t> local enhancement of Chlorophyll-</a:t>
            </a:r>
            <a:r>
              <a:rPr lang="en-US" i="1" dirty="0"/>
              <a:t>a</a:t>
            </a:r>
            <a:r>
              <a:rPr lang="en-US" dirty="0"/>
              <a:t> was two to three times larger for the spring bloom than in the oligotrophic subtropical gyre. We also provide observational evidence that blooms start earlier over fronts</a:t>
            </a:r>
            <a:endParaRPr lang="it-I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it-IT" dirty="0"/>
              <a:t>Meso and </a:t>
            </a:r>
            <a:r>
              <a:rPr lang="it-IT" dirty="0" err="1"/>
              <a:t>submeso</a:t>
            </a:r>
            <a:r>
              <a:rPr lang="it-IT" dirty="0"/>
              <a:t> </a:t>
            </a:r>
            <a:r>
              <a:rPr lang="it-IT" dirty="0" err="1"/>
              <a:t>scales</a:t>
            </a:r>
            <a:r>
              <a:rPr lang="it-IT" dirty="0"/>
              <a:t> </a:t>
            </a:r>
            <a:r>
              <a:rPr lang="it-IT" dirty="0" err="1"/>
              <a:t>contribute</a:t>
            </a:r>
            <a:r>
              <a:rPr lang="it-IT" dirty="0"/>
              <a:t> </a:t>
            </a:r>
            <a:r>
              <a:rPr lang="it-IT" dirty="0" err="1"/>
              <a:t>equally</a:t>
            </a:r>
            <a:r>
              <a:rPr lang="it-IT" dirty="0"/>
              <a:t> to </a:t>
            </a:r>
            <a:r>
              <a:rPr lang="it-IT" dirty="0" err="1"/>
              <a:t>Chl</a:t>
            </a:r>
            <a:r>
              <a:rPr lang="it-IT" dirty="0"/>
              <a:t> patches; </a:t>
            </a:r>
            <a:r>
              <a:rPr lang="it-IT" dirty="0" err="1"/>
              <a:t>Lagrangian</a:t>
            </a:r>
            <a:r>
              <a:rPr lang="it-IT" dirty="0"/>
              <a:t> pathway </a:t>
            </a:r>
            <a:r>
              <a:rPr lang="it-IT" dirty="0" err="1"/>
              <a:t>reconstruction</a:t>
            </a:r>
            <a:r>
              <a:rPr lang="it-IT" dirty="0"/>
              <a:t>  </a:t>
            </a:r>
            <a:r>
              <a:rPr lang="it-IT" dirty="0">
                <a:sym typeface="Wingdings" panose="05000000000000000000" pitchFamily="2" charset="2"/>
              </a:rPr>
              <a:t> SWOT </a:t>
            </a:r>
            <a:r>
              <a:rPr lang="it-IT" dirty="0" err="1">
                <a:sym typeface="Wingdings" panose="05000000000000000000" pitchFamily="2" charset="2"/>
              </a:rPr>
              <a:t>has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highest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resolution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ever</a:t>
            </a:r>
            <a:r>
              <a:rPr lang="it-IT" dirty="0">
                <a:sym typeface="Wingdings" panose="05000000000000000000" pitchFamily="2" charset="2"/>
              </a:rPr>
              <a:t>!</a:t>
            </a:r>
            <a:endParaRPr lang="it-I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LEFT IMAGE:   Slowly </a:t>
            </a:r>
            <a:r>
              <a:rPr lang="it-IT" dirty="0" err="1"/>
              <a:t>evolving</a:t>
            </a:r>
            <a:r>
              <a:rPr lang="it-IT" dirty="0"/>
              <a:t> </a:t>
            </a:r>
            <a:r>
              <a:rPr lang="it-IT" dirty="0" err="1"/>
              <a:t>balanced</a:t>
            </a:r>
            <a:r>
              <a:rPr lang="it-IT" dirty="0"/>
              <a:t> </a:t>
            </a:r>
            <a:r>
              <a:rPr lang="it-IT" dirty="0" err="1"/>
              <a:t>ageostrophic</a:t>
            </a:r>
            <a:r>
              <a:rPr lang="it-IT" dirty="0"/>
              <a:t> component </a:t>
            </a:r>
            <a:r>
              <a:rPr lang="it-IT" dirty="0" err="1"/>
              <a:t>dominates</a:t>
            </a:r>
            <a:r>
              <a:rPr lang="it-IT" dirty="0"/>
              <a:t> </a:t>
            </a:r>
            <a:r>
              <a:rPr lang="it-IT" dirty="0" err="1"/>
              <a:t>primary</a:t>
            </a:r>
            <a:r>
              <a:rPr lang="it-IT" dirty="0"/>
              <a:t> production of </a:t>
            </a:r>
            <a:r>
              <a:rPr lang="it-IT" dirty="0" err="1"/>
              <a:t>Chl</a:t>
            </a:r>
            <a:endParaRPr lang="it-IT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D64946-117B-471A-A4F3-21DEB8708C8C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30086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04C0AC9-8B53-092A-EA56-BAD9649B01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60DD34-D8C9-9AF2-B2A3-9BC5E712D2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567C377-CB92-99E0-B12D-39B257022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669264-5D05-4DB1-9383-729F92E9BFCA}" type="datetime1">
              <a:rPr lang="it-IT" smtClean="0"/>
              <a:t>21/05/2025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512BD4C-F76F-D28A-24E7-4F4B5A21D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A70DC94-405E-CC97-811D-6DC58559A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9120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F193CA-2DF1-EA69-9BD5-E032762BB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4F9AE98-A8F5-FA72-A6FA-CBAD3A262F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AAA896-DD4E-975D-76A0-81CB6FF0E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EF674-F0EF-4A2B-BA37-D90CEDE85ADC}" type="datetime1">
              <a:rPr lang="it-IT" smtClean="0"/>
              <a:t>21/05/2025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E7B0D72-E8DB-664E-53B8-42BDDAF3D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7786096-1547-D715-D001-50A852FAA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5925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2E163A72-7171-4DBA-3A87-46609E4B2E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9EBF9F3-8F87-373F-400B-E36E49E73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E722A75-9F67-5230-E4BD-CD221AF7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25BE8-AF89-4D25-B9AB-CE7C13CCE59C}" type="datetime1">
              <a:rPr lang="it-IT" smtClean="0"/>
              <a:t>21/05/2025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DAA586-0B56-9F4F-49AF-571317FDE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E835D2-BBEB-E00F-0F5B-9E579A7BE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9661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002117-408D-A524-C647-9E36D53A8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B96B148-BC77-8B14-DD83-EF24E1004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F455F8F-4BA0-CBDC-8EFD-FAF3C05F6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557A5-A774-4FC4-8B09-0BA90257CC33}" type="datetime1">
              <a:rPr lang="it-IT" smtClean="0"/>
              <a:t>21/05/2025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408F33F-2255-25D9-1235-8A784CF4A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7C78AAC-B1B7-7AD3-58E4-DC125C830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9769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187A45-2E3A-7DAF-03D7-5FC851B56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806DFB7-F25E-B713-5B0A-D0CC7D7B9E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DE6F8D1-266F-AF35-6CDF-332771A43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2080E-58F6-4ABC-9791-4E4B7791D75F}" type="datetime1">
              <a:rPr lang="it-IT" smtClean="0"/>
              <a:t>21/05/2025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AE3F0A1-99BE-7A68-55E8-E3E6EA479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875BEB7-A29C-43CC-AD1C-393DE1D1D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1139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4027D3-ED7A-4A83-4EA4-D22575748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E8ABA3C-2771-61CD-5A14-400E927BC3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53F08F1-83F5-8092-9E64-CD5A255E6A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4A5FCD2-C1DE-9D83-0432-A6712B752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CFB3B-C3CD-4D35-A882-C6F811852990}" type="datetime1">
              <a:rPr lang="it-IT" smtClean="0"/>
              <a:t>21/05/2025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4A1FB21-E113-E659-F921-2A7487CDD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EC478D4-CDEF-FA9C-457A-20B24ABE7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30215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CFBA2B-D39D-7EB9-C830-91E16EF79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2AF0494-824D-9C8E-3E99-FF69DFF808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831F7D-BAE4-11CB-7CE8-6E777D433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E6B2D22-DE4D-4D19-71BE-2B141BB02D9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17DFD8E-19DF-141B-30CC-4609F172D8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DC12BC7-9E2C-0F1C-46EC-AB54C4E69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F1428-E4C9-4C8A-8C90-A8F56B0C3B21}" type="datetime1">
              <a:rPr lang="it-IT" smtClean="0"/>
              <a:t>21/05/2025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74F21CD-8899-0C83-53EC-82A11F9F5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DAA2DD03-CC1E-0167-E739-08A0E9EC0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75645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1E50FD-4BCC-7FB8-3A51-CABA1E98A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AD058ED-9615-BE38-58D1-82E76E65F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8D22-DECC-4F18-A6D0-C62ADDE3239B}" type="datetime1">
              <a:rPr lang="it-IT" smtClean="0"/>
              <a:t>21/05/2025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BCD355C-AEE0-5883-2316-C50EF426E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D034853-D035-A6CA-E38A-8245E3D8E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8196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BBD8178-9637-C35D-A2AC-BCC2CD045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944CD-4385-4492-9269-FF4F9A41FB9E}" type="datetime1">
              <a:rPr lang="it-IT" smtClean="0"/>
              <a:t>21/05/2025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5DA6F75-63F8-47CA-90D1-73D6D3E6B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44FF502-270A-DAF7-8E3D-6A084DC49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0832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6C0A76-0AF0-B08A-69DD-13C004574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EBAABB-986E-2086-B9E7-B08383385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91A70F4-11FA-C43A-161A-E6CBAB3D3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52D8EA6-9481-16E2-5240-29CCA0B7F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B72EE-463F-44BB-8C8B-E8FF0DCC5331}" type="datetime1">
              <a:rPr lang="it-IT" smtClean="0"/>
              <a:t>21/05/2025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66A50F6-532D-7770-8B35-B84DA6DC2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6115043-FA31-8136-DA04-B4F2722BF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7638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DCCF9E-D25D-50ED-84D2-8B1F27A25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65B7033-242B-8D79-4464-7188874B11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2074DD0-A0B3-23AC-67B6-BDF2F14F53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B95CA0E-75C6-2756-8BE0-3AD5F6FD6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DF9C8-0F05-49FF-BF8C-4232F51204F7}" type="datetime1">
              <a:rPr lang="it-IT" smtClean="0"/>
              <a:t>21/05/2025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8F1291C-59E1-69D9-EFA2-AA0F7FF24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791D45D-B352-0AD7-A39C-F8173D5CA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75083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D7A09DC-1FA9-7983-3A3D-F0F7656D6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F29A982-2714-A878-FACA-C06AF017DA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F31C781-FEF6-1ADF-7E44-AC41FE4399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BA2F7B-BEDD-4856-A991-F3AFAAB93296}" type="datetime1">
              <a:rPr lang="it-IT" smtClean="0"/>
              <a:t>21/05/2025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EE4B491-2A53-C1D6-27BC-CC20F20FBF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it-IT"/>
              <a:t>alessandro.storer@unimib.it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63CDB2A-A4DB-B640-6662-8C0D6DA69D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C31A48-CF25-46F3-BCD0-B488307DBDB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4287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customXml" Target="../ink/ink2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90.png"/><Relationship Id="rId4" Type="http://schemas.openxmlformats.org/officeDocument/2006/relationships/customXml" Target="../ink/ink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3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5B038381-326D-6143-4828-6B1B10915C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61" r="17671" b="1"/>
          <a:stretch>
            <a:fillRect/>
          </a:stretch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DC6DD01-8AF0-1C34-4C16-DAF256F1674B}"/>
              </a:ext>
            </a:extLst>
          </p:cNvPr>
          <p:cNvSpPr txBox="1"/>
          <p:nvPr/>
        </p:nvSpPr>
        <p:spPr>
          <a:xfrm>
            <a:off x="7010" y="0"/>
            <a:ext cx="4739655" cy="369202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i="1" dirty="0">
                <a:latin typeface="+mj-lt"/>
                <a:ea typeface="+mj-ea"/>
                <a:cs typeface="+mj-cs"/>
              </a:rPr>
              <a:t>Observing </a:t>
            </a:r>
            <a:r>
              <a:rPr lang="en-US" sz="4000" i="1" dirty="0" err="1">
                <a:latin typeface="+mj-lt"/>
                <a:ea typeface="+mj-ea"/>
                <a:cs typeface="+mj-cs"/>
              </a:rPr>
              <a:t>Lagrangian</a:t>
            </a:r>
            <a:r>
              <a:rPr lang="en-US" sz="4000" i="1" dirty="0">
                <a:latin typeface="+mj-lt"/>
                <a:ea typeface="+mj-ea"/>
                <a:cs typeface="+mj-cs"/>
              </a:rPr>
              <a:t> transport pathways in the Mediterranean Sea from space</a:t>
            </a:r>
            <a:endParaRPr lang="en-US" sz="4000" dirty="0">
              <a:latin typeface="+mj-lt"/>
              <a:ea typeface="+mj-ea"/>
              <a:cs typeface="+mj-cs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9B69463-1A7D-AD82-8805-4F9E27B1B03F}"/>
              </a:ext>
            </a:extLst>
          </p:cNvPr>
          <p:cNvSpPr txBox="1"/>
          <p:nvPr/>
        </p:nvSpPr>
        <p:spPr>
          <a:xfrm>
            <a:off x="202217" y="4146348"/>
            <a:ext cx="4256770" cy="148531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dirty="0"/>
              <a:t>Candidate</a:t>
            </a:r>
            <a:r>
              <a:rPr lang="en-US" sz="2400" i="1" dirty="0"/>
              <a:t>:  Alessandro Storer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7789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AB116643-E73E-3FBB-EDB0-3B09830BF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AE4A6927-CC8A-462C-29D1-4632BAC527A7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70E2BA0-021F-A3FA-D561-F68782AC4D6B}"/>
              </a:ext>
            </a:extLst>
          </p:cNvPr>
          <p:cNvSpPr txBox="1"/>
          <p:nvPr/>
        </p:nvSpPr>
        <p:spPr>
          <a:xfrm>
            <a:off x="2115389" y="148231"/>
            <a:ext cx="7659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 err="1"/>
              <a:t>Now</a:t>
            </a:r>
            <a:r>
              <a:rPr lang="it-IT" sz="2800" b="1" dirty="0"/>
              <a:t> – </a:t>
            </a:r>
            <a:r>
              <a:rPr lang="it-IT" sz="2800" b="1" dirty="0" err="1"/>
              <a:t>why</a:t>
            </a:r>
            <a:r>
              <a:rPr lang="it-IT" sz="2800" b="1" dirty="0"/>
              <a:t> a PhD ?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C97FBD8-06A3-92C1-5090-01CB2EF118E1}"/>
              </a:ext>
            </a:extLst>
          </p:cNvPr>
          <p:cNvSpPr txBox="1"/>
          <p:nvPr/>
        </p:nvSpPr>
        <p:spPr>
          <a:xfrm>
            <a:off x="2564639" y="1109626"/>
            <a:ext cx="574734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/>
              <a:t>Great passion for </a:t>
            </a:r>
            <a:r>
              <a:rPr lang="it-IT" dirty="0" err="1"/>
              <a:t>what</a:t>
            </a:r>
            <a:r>
              <a:rPr lang="it-IT" dirty="0"/>
              <a:t> I </a:t>
            </a:r>
            <a:r>
              <a:rPr lang="it-IT" dirty="0" err="1"/>
              <a:t>am</a:t>
            </a:r>
            <a:r>
              <a:rPr lang="it-IT" dirty="0"/>
              <a:t> </a:t>
            </a:r>
            <a:r>
              <a:rPr lang="it-IT" dirty="0" err="1"/>
              <a:t>doing</a:t>
            </a:r>
            <a:r>
              <a:rPr lang="it-IT" dirty="0"/>
              <a:t>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/>
              <a:t>Feeling part of a community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 err="1"/>
              <a:t>Met</a:t>
            </a:r>
            <a:r>
              <a:rPr lang="it-IT" dirty="0"/>
              <a:t> like-</a:t>
            </a:r>
            <a:r>
              <a:rPr lang="it-IT" dirty="0" err="1"/>
              <a:t>minded</a:t>
            </a:r>
            <a:r>
              <a:rPr lang="it-IT" dirty="0"/>
              <a:t> people </a:t>
            </a:r>
            <a:r>
              <a:rPr lang="it-IT" dirty="0" err="1"/>
              <a:t>who</a:t>
            </a:r>
            <a:r>
              <a:rPr lang="it-IT" dirty="0"/>
              <a:t> </a:t>
            </a:r>
            <a:r>
              <a:rPr lang="it-IT" dirty="0" err="1"/>
              <a:t>provided</a:t>
            </a:r>
            <a:r>
              <a:rPr lang="it-IT" dirty="0"/>
              <a:t> good </a:t>
            </a:r>
            <a:r>
              <a:rPr lang="it-IT" dirty="0" err="1"/>
              <a:t>examples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/>
              <a:t>Social impact of </a:t>
            </a:r>
            <a:r>
              <a:rPr lang="it-IT" dirty="0" err="1"/>
              <a:t>my</a:t>
            </a:r>
            <a:r>
              <a:rPr lang="it-IT" dirty="0"/>
              <a:t> activity - </a:t>
            </a:r>
            <a:r>
              <a:rPr lang="it-IT" dirty="0" err="1"/>
              <a:t>communication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C1CF1C52-7878-A27B-8212-7E56449244F0}"/>
              </a:ext>
            </a:extLst>
          </p:cNvPr>
          <p:cNvSpPr txBox="1"/>
          <p:nvPr/>
        </p:nvSpPr>
        <p:spPr>
          <a:xfrm>
            <a:off x="3620945" y="3082583"/>
            <a:ext cx="6067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b="1" dirty="0" err="1"/>
              <a:t>What</a:t>
            </a:r>
            <a:r>
              <a:rPr lang="it-IT" sz="2000" b="1" dirty="0"/>
              <a:t> I </a:t>
            </a:r>
            <a:r>
              <a:rPr lang="it-IT" sz="2000" b="1" dirty="0" err="1"/>
              <a:t>am</a:t>
            </a:r>
            <a:r>
              <a:rPr lang="it-IT" sz="2000" b="1" dirty="0"/>
              <a:t> </a:t>
            </a:r>
            <a:r>
              <a:rPr lang="it-IT" sz="2000" b="1" dirty="0" err="1"/>
              <a:t>looking</a:t>
            </a:r>
            <a:r>
              <a:rPr lang="it-IT" sz="2000" b="1" dirty="0"/>
              <a:t> for  /  </a:t>
            </a:r>
            <a:r>
              <a:rPr lang="it-IT" sz="2000" b="1" dirty="0" err="1"/>
              <a:t>looking</a:t>
            </a:r>
            <a:r>
              <a:rPr lang="it-IT" sz="2000" b="1" dirty="0"/>
              <a:t> </a:t>
            </a:r>
            <a:r>
              <a:rPr lang="it-IT" sz="2000" b="1" dirty="0" err="1"/>
              <a:t>forward</a:t>
            </a:r>
            <a:r>
              <a:rPr lang="it-IT" sz="2000" b="1" dirty="0"/>
              <a:t> to meeting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2EAD903-A1FE-27E4-002C-2EA2976DB395}"/>
              </a:ext>
            </a:extLst>
          </p:cNvPr>
          <p:cNvSpPr txBox="1"/>
          <p:nvPr/>
        </p:nvSpPr>
        <p:spPr>
          <a:xfrm>
            <a:off x="2564638" y="3764651"/>
            <a:ext cx="69262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 err="1"/>
              <a:t>Supporting</a:t>
            </a:r>
            <a:r>
              <a:rPr lang="it-IT" dirty="0"/>
              <a:t> and </a:t>
            </a:r>
            <a:r>
              <a:rPr lang="it-IT" dirty="0" err="1"/>
              <a:t>communicating</a:t>
            </a:r>
            <a:r>
              <a:rPr lang="it-IT" dirty="0"/>
              <a:t> team – I like </a:t>
            </a:r>
            <a:r>
              <a:rPr lang="it-IT" dirty="0" err="1"/>
              <a:t>exchanging</a:t>
            </a:r>
            <a:r>
              <a:rPr lang="it-IT" dirty="0"/>
              <a:t> </a:t>
            </a:r>
            <a:r>
              <a:rPr lang="it-IT" dirty="0" err="1"/>
              <a:t>ideas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 err="1"/>
              <a:t>Strengthen</a:t>
            </a:r>
            <a:r>
              <a:rPr lang="it-IT" dirty="0"/>
              <a:t> </a:t>
            </a:r>
            <a:r>
              <a:rPr lang="it-IT" dirty="0" err="1"/>
              <a:t>my</a:t>
            </a:r>
            <a:r>
              <a:rPr lang="it-IT" dirty="0"/>
              <a:t> </a:t>
            </a:r>
            <a:r>
              <a:rPr lang="it-IT" dirty="0" err="1"/>
              <a:t>critical</a:t>
            </a:r>
            <a:r>
              <a:rPr lang="it-IT" dirty="0"/>
              <a:t> </a:t>
            </a:r>
            <a:r>
              <a:rPr lang="it-IT" dirty="0" err="1"/>
              <a:t>reasoning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/>
              <a:t>Hope to focus more on the </a:t>
            </a:r>
            <a:r>
              <a:rPr lang="it-IT" dirty="0" err="1"/>
              <a:t>quality</a:t>
            </a:r>
            <a:r>
              <a:rPr lang="it-IT" dirty="0"/>
              <a:t> of </a:t>
            </a:r>
            <a:r>
              <a:rPr lang="it-IT" dirty="0" err="1"/>
              <a:t>my</a:t>
            </a:r>
            <a:r>
              <a:rPr lang="it-IT" dirty="0"/>
              <a:t> </a:t>
            </a:r>
            <a:r>
              <a:rPr lang="it-IT" dirty="0" err="1"/>
              <a:t>thesis</a:t>
            </a:r>
            <a:r>
              <a:rPr lang="it-IT" dirty="0"/>
              <a:t> </a:t>
            </a:r>
            <a:r>
              <a:rPr lang="it-IT" dirty="0" err="1"/>
              <a:t>rather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quantitative production for </a:t>
            </a:r>
            <a:r>
              <a:rPr lang="it-IT" dirty="0" err="1"/>
              <a:t>my</a:t>
            </a:r>
            <a:r>
              <a:rPr lang="it-IT" dirty="0"/>
              <a:t> future </a:t>
            </a:r>
            <a:r>
              <a:rPr lang="it-IT" dirty="0" err="1"/>
              <a:t>carreer</a:t>
            </a:r>
            <a:endParaRPr lang="it-IT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it-IT" dirty="0"/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95788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05783D-7151-FDBC-72A1-FEDC93BFD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CFEA0FC8-E537-B344-B81F-C5CC921974D1}"/>
              </a:ext>
            </a:extLst>
          </p:cNvPr>
          <p:cNvSpPr txBox="1"/>
          <p:nvPr/>
        </p:nvSpPr>
        <p:spPr>
          <a:xfrm>
            <a:off x="659022" y="811163"/>
            <a:ext cx="41216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000" dirty="0" err="1"/>
              <a:t>Article</a:t>
            </a:r>
            <a:r>
              <a:rPr lang="it-IT" sz="4000" dirty="0"/>
              <a:t> </a:t>
            </a:r>
            <a:r>
              <a:rPr lang="it-IT" sz="4000" dirty="0" err="1"/>
              <a:t>discussion</a:t>
            </a:r>
            <a:endParaRPr lang="it-IT" sz="400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0081A29-3AC0-EAA0-BFB0-7B562DE9F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37D66EA-1603-2235-D869-A7764C773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526" y="482296"/>
            <a:ext cx="6638925" cy="5667375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4C7DD98-B9EB-2AC0-C95D-6C83C217F591}"/>
              </a:ext>
            </a:extLst>
          </p:cNvPr>
          <p:cNvSpPr txBox="1"/>
          <p:nvPr/>
        </p:nvSpPr>
        <p:spPr>
          <a:xfrm>
            <a:off x="527047" y="2731388"/>
            <a:ext cx="438559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it-IT" sz="2000" dirty="0" err="1"/>
              <a:t>Provides</a:t>
            </a:r>
            <a:r>
              <a:rPr lang="it-IT" sz="2000" dirty="0"/>
              <a:t> </a:t>
            </a:r>
            <a:r>
              <a:rPr lang="it-IT" sz="2000" dirty="0" err="1"/>
              <a:t>broader-view</a:t>
            </a:r>
            <a:r>
              <a:rPr lang="it-IT" sz="2000" dirty="0"/>
              <a:t> </a:t>
            </a:r>
            <a:r>
              <a:rPr lang="it-IT" sz="2000" dirty="0" err="1"/>
              <a:t>motivations</a:t>
            </a:r>
            <a:r>
              <a:rPr lang="it-IT" sz="2000" dirty="0"/>
              <a:t> and open </a:t>
            </a:r>
            <a:r>
              <a:rPr lang="it-IT" sz="2000" dirty="0" err="1"/>
              <a:t>questions</a:t>
            </a:r>
            <a:r>
              <a:rPr lang="it-IT" sz="2000" dirty="0"/>
              <a:t>, </a:t>
            </a:r>
            <a:r>
              <a:rPr lang="it-IT" sz="2000" dirty="0" err="1"/>
              <a:t>rather</a:t>
            </a:r>
            <a:r>
              <a:rPr lang="it-IT" sz="2000" dirty="0"/>
              <a:t> </a:t>
            </a:r>
            <a:r>
              <a:rPr lang="it-IT" sz="2000" dirty="0" err="1"/>
              <a:t>than</a:t>
            </a:r>
            <a:r>
              <a:rPr lang="it-IT" sz="2000" dirty="0"/>
              <a:t> </a:t>
            </a:r>
            <a:r>
              <a:rPr lang="it-IT" sz="2000" dirty="0" err="1"/>
              <a:t>delving</a:t>
            </a:r>
            <a:r>
              <a:rPr lang="it-IT" sz="2000" dirty="0"/>
              <a:t> </a:t>
            </a:r>
            <a:r>
              <a:rPr lang="it-IT" sz="2000" dirty="0" err="1"/>
              <a:t>straight</a:t>
            </a:r>
            <a:r>
              <a:rPr lang="it-IT" sz="2000" dirty="0"/>
              <a:t> to the </a:t>
            </a:r>
            <a:r>
              <a:rPr lang="it-IT" sz="2000" dirty="0" err="1"/>
              <a:t>methodology</a:t>
            </a:r>
            <a:endParaRPr lang="it-IT" sz="2000" dirty="0"/>
          </a:p>
          <a:p>
            <a:pPr marL="571500" indent="-571500">
              <a:buFont typeface="Wingdings" panose="05000000000000000000" pitchFamily="2" charset="2"/>
              <a:buChar char="ü"/>
            </a:pPr>
            <a:endParaRPr lang="it-IT" sz="2000" dirty="0"/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it-IT" sz="2000" dirty="0" err="1"/>
              <a:t>Focuses</a:t>
            </a:r>
            <a:r>
              <a:rPr lang="it-IT" sz="2000" dirty="0"/>
              <a:t> on the </a:t>
            </a:r>
            <a:r>
              <a:rPr lang="it-IT" sz="2000" b="1" dirty="0" err="1"/>
              <a:t>physical</a:t>
            </a:r>
            <a:r>
              <a:rPr lang="it-IT" sz="2000" dirty="0"/>
              <a:t> </a:t>
            </a:r>
            <a:r>
              <a:rPr lang="it-IT" sz="2000" dirty="0" err="1"/>
              <a:t>processes</a:t>
            </a:r>
            <a:endParaRPr lang="it-IT" sz="2000" dirty="0"/>
          </a:p>
          <a:p>
            <a:pPr marL="571500" indent="-571500">
              <a:buFont typeface="Wingdings" panose="05000000000000000000" pitchFamily="2" charset="2"/>
              <a:buChar char="ü"/>
            </a:pPr>
            <a:endParaRPr lang="it-IT" sz="2000" dirty="0"/>
          </a:p>
          <a:p>
            <a:pPr marL="571500" indent="-571500">
              <a:buFont typeface="Wingdings" panose="05000000000000000000" pitchFamily="2" charset="2"/>
              <a:buChar char="ü"/>
            </a:pPr>
            <a:endParaRPr lang="it-IT" sz="2000" dirty="0"/>
          </a:p>
          <a:p>
            <a:pPr marL="571500" indent="-571500">
              <a:buFont typeface="Wingdings" panose="05000000000000000000" pitchFamily="2" charset="2"/>
              <a:buChar char="ü"/>
            </a:pP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3983060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CE3633-DA2F-1F70-4572-649444E82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9445A416-BE22-CB13-6C99-6CF228CB6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425" y="931005"/>
            <a:ext cx="4911047" cy="5171279"/>
          </a:xfrm>
          <a:prstGeom prst="rect">
            <a:avLst/>
          </a:prstGeom>
        </p:spPr>
      </p:pic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70F71C50-D35F-7B39-971F-AD71F3437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6A4A0E74-0987-ADE4-BAB5-F750A821D5E9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910241C8-2D13-A446-96D8-37088A3F7052}"/>
              </a:ext>
            </a:extLst>
          </p:cNvPr>
          <p:cNvSpPr txBox="1"/>
          <p:nvPr/>
        </p:nvSpPr>
        <p:spPr>
          <a:xfrm>
            <a:off x="2115389" y="148231"/>
            <a:ext cx="7659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 err="1"/>
              <a:t>Context</a:t>
            </a:r>
            <a:endParaRPr lang="it-IT" sz="2800" b="1" dirty="0"/>
          </a:p>
        </p:txBody>
      </p:sp>
      <p:grpSp>
        <p:nvGrpSpPr>
          <p:cNvPr id="14" name="Gruppo 13">
            <a:extLst>
              <a:ext uri="{FF2B5EF4-FFF2-40B4-BE49-F238E27FC236}">
                <a16:creationId xmlns:a16="http://schemas.microsoft.com/office/drawing/2014/main" id="{E7174FC1-196B-DC5F-B9C5-EFC017C47B80}"/>
              </a:ext>
            </a:extLst>
          </p:cNvPr>
          <p:cNvGrpSpPr/>
          <p:nvPr/>
        </p:nvGrpSpPr>
        <p:grpSpPr>
          <a:xfrm>
            <a:off x="6369594" y="4964517"/>
            <a:ext cx="5423638" cy="369332"/>
            <a:chOff x="6496785" y="5290600"/>
            <a:chExt cx="5423638" cy="369332"/>
          </a:xfrm>
        </p:grpSpPr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BD224B74-46EC-888D-79D4-3A83D2F3CCED}"/>
                </a:ext>
              </a:extLst>
            </p:cNvPr>
            <p:cNvSpPr/>
            <p:nvPr/>
          </p:nvSpPr>
          <p:spPr>
            <a:xfrm>
              <a:off x="6496785" y="5290600"/>
              <a:ext cx="5291263" cy="365125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92AE9C82-2B62-9DC2-DEE1-948F637C8555}"/>
                </a:ext>
              </a:extLst>
            </p:cNvPr>
            <p:cNvSpPr txBox="1"/>
            <p:nvPr/>
          </p:nvSpPr>
          <p:spPr>
            <a:xfrm>
              <a:off x="6720462" y="5290600"/>
              <a:ext cx="519996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 dirty="0"/>
                <a:t>What is the role of fast, unresolved dynamics?</a:t>
              </a:r>
            </a:p>
          </p:txBody>
        </p:sp>
      </p:grp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E4D8D433-83F8-B8FD-7F7D-EA68055851F3}"/>
              </a:ext>
            </a:extLst>
          </p:cNvPr>
          <p:cNvSpPr txBox="1"/>
          <p:nvPr/>
        </p:nvSpPr>
        <p:spPr>
          <a:xfrm>
            <a:off x="6619396" y="1099072"/>
            <a:ext cx="4565737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b="1" u="sng" dirty="0" err="1"/>
              <a:t>Main</a:t>
            </a:r>
            <a:r>
              <a:rPr lang="it-IT" sz="2000" b="1" u="sng" dirty="0"/>
              <a:t> </a:t>
            </a:r>
            <a:r>
              <a:rPr lang="it-IT" sz="2000" b="1" u="sng" dirty="0" err="1"/>
              <a:t>subject</a:t>
            </a:r>
            <a:endParaRPr lang="it-IT" sz="2000" b="1" u="sng" dirty="0"/>
          </a:p>
          <a:p>
            <a:pPr algn="ctr"/>
            <a:endParaRPr lang="it-IT" u="sng" dirty="0"/>
          </a:p>
          <a:p>
            <a:pPr algn="ctr"/>
            <a:r>
              <a:rPr lang="it-IT" dirty="0" err="1"/>
              <a:t>Influence</a:t>
            </a:r>
            <a:r>
              <a:rPr lang="it-IT" dirty="0"/>
              <a:t> of fine-scale </a:t>
            </a:r>
            <a:r>
              <a:rPr lang="it-IT" dirty="0" err="1"/>
              <a:t>oceanic</a:t>
            </a:r>
            <a:r>
              <a:rPr lang="it-IT" dirty="0"/>
              <a:t> </a:t>
            </a:r>
            <a:r>
              <a:rPr lang="it-IT" dirty="0" err="1"/>
              <a:t>processes</a:t>
            </a:r>
            <a:r>
              <a:rPr lang="it-IT" dirty="0"/>
              <a:t> </a:t>
            </a:r>
          </a:p>
          <a:p>
            <a:pPr algn="ctr"/>
            <a:r>
              <a:rPr lang="it-IT" dirty="0"/>
              <a:t>on marine </a:t>
            </a:r>
            <a:r>
              <a:rPr lang="it-IT" dirty="0" err="1"/>
              <a:t>biogeochemical</a:t>
            </a:r>
            <a:r>
              <a:rPr lang="it-IT" dirty="0"/>
              <a:t> </a:t>
            </a:r>
            <a:r>
              <a:rPr lang="it-IT" dirty="0" err="1"/>
              <a:t>cycles</a:t>
            </a:r>
            <a:r>
              <a:rPr lang="it-IT" dirty="0"/>
              <a:t>: </a:t>
            </a:r>
            <a:r>
              <a:rPr lang="it-IT" dirty="0" err="1"/>
              <a:t>current</a:t>
            </a:r>
            <a:endParaRPr lang="it-IT" dirty="0"/>
          </a:p>
          <a:p>
            <a:pPr algn="ctr"/>
            <a:r>
              <a:rPr lang="it-IT" dirty="0"/>
              <a:t>knowledge and </a:t>
            </a:r>
            <a:r>
              <a:rPr lang="it-IT" dirty="0" err="1"/>
              <a:t>prospects</a:t>
            </a:r>
            <a:r>
              <a:rPr lang="it-IT" dirty="0"/>
              <a:t> on future </a:t>
            </a:r>
            <a:r>
              <a:rPr lang="it-IT" dirty="0" err="1"/>
              <a:t>changes</a:t>
            </a:r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325FECF-2912-8103-DA06-143A91990229}"/>
              </a:ext>
            </a:extLst>
          </p:cNvPr>
          <p:cNvSpPr txBox="1"/>
          <p:nvPr/>
        </p:nvSpPr>
        <p:spPr>
          <a:xfrm>
            <a:off x="6018724" y="3111019"/>
            <a:ext cx="612537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u="sng" dirty="0"/>
              <a:t>OBSERVATIONAL EVIDENCES</a:t>
            </a:r>
            <a:r>
              <a:rPr lang="en-US" dirty="0"/>
              <a:t>:</a:t>
            </a:r>
          </a:p>
          <a:p>
            <a:pPr algn="ctr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surface nutrient budget is NOT closed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Large-scale exchanges only cannot explain discrepancies</a:t>
            </a:r>
          </a:p>
        </p:txBody>
      </p:sp>
    </p:spTree>
    <p:extLst>
      <p:ext uri="{BB962C8B-B14F-4D97-AF65-F5344CB8AC3E}">
        <p14:creationId xmlns:p14="http://schemas.microsoft.com/office/powerpoint/2010/main" val="879743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E16B4DB5-F91F-8041-AEC4-9B7BF953F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3B474131-AFCF-A1AC-B9B3-84652F4BEEBD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058FCA8-EA66-9888-4360-5AE5B6266187}"/>
              </a:ext>
            </a:extLst>
          </p:cNvPr>
          <p:cNvSpPr txBox="1"/>
          <p:nvPr/>
        </p:nvSpPr>
        <p:spPr>
          <a:xfrm>
            <a:off x="2115389" y="148231"/>
            <a:ext cx="7659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/>
              <a:t>The </a:t>
            </a:r>
            <a:r>
              <a:rPr lang="it-IT" sz="2800" b="1" dirty="0" err="1"/>
              <a:t>submesoscale</a:t>
            </a:r>
            <a:endParaRPr lang="it-IT" sz="2800" b="1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29D7220-FE39-81E9-1725-ED5852FAE8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485" y="991517"/>
            <a:ext cx="4985846" cy="503973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C418E7FB-D0DC-F8B9-2BA0-49BB744DAC84}"/>
              </a:ext>
            </a:extLst>
          </p:cNvPr>
          <p:cNvSpPr txBox="1"/>
          <p:nvPr/>
        </p:nvSpPr>
        <p:spPr>
          <a:xfrm>
            <a:off x="1589821" y="6213355"/>
            <a:ext cx="1949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Meroni et al, 2022</a:t>
            </a:r>
          </a:p>
        </p:txBody>
      </p:sp>
      <p:pic>
        <p:nvPicPr>
          <p:cNvPr id="11" name="Immagine 10" descr="Immagine che contiene testo, schermata, mappa&#10;&#10;Il contenuto generato dall'IA potrebbe non essere corretto.">
            <a:extLst>
              <a:ext uri="{FF2B5EF4-FFF2-40B4-BE49-F238E27FC236}">
                <a16:creationId xmlns:a16="http://schemas.microsoft.com/office/drawing/2014/main" id="{C05B48DC-B32F-E138-E061-BE3B5C08BB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5662" y="1589700"/>
            <a:ext cx="5820478" cy="382281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0ADEDB07-2BA3-B248-246F-D158C363D928}"/>
              </a:ext>
            </a:extLst>
          </p:cNvPr>
          <p:cNvSpPr txBox="1"/>
          <p:nvPr/>
        </p:nvSpPr>
        <p:spPr>
          <a:xfrm>
            <a:off x="7669296" y="5442773"/>
            <a:ext cx="1989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Bartual</a:t>
            </a:r>
            <a:r>
              <a:rPr lang="it-IT" dirty="0"/>
              <a:t> et al, 2020</a:t>
            </a:r>
          </a:p>
        </p:txBody>
      </p:sp>
    </p:spTree>
    <p:extLst>
      <p:ext uri="{BB962C8B-B14F-4D97-AF65-F5344CB8AC3E}">
        <p14:creationId xmlns:p14="http://schemas.microsoft.com/office/powerpoint/2010/main" val="986103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29187935-C6B0-5B50-894B-47485E8A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2970F8D-586F-F319-3E52-FAD4500AB6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359" y="1003116"/>
            <a:ext cx="4911047" cy="5171279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34FEDF6C-7146-4E67-789C-A4D61B145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55128" y="1706276"/>
            <a:ext cx="5418463" cy="573107"/>
          </a:xfrm>
          <a:prstGeom prst="rect">
            <a:avLst/>
          </a:prstGeom>
        </p:spPr>
      </p:pic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818F25A-54D2-8209-6D08-5D48F712541E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380C6BE-AE98-A708-7F9D-D9EC003CEF78}"/>
              </a:ext>
            </a:extLst>
          </p:cNvPr>
          <p:cNvSpPr txBox="1"/>
          <p:nvPr/>
        </p:nvSpPr>
        <p:spPr>
          <a:xfrm>
            <a:off x="2115389" y="148231"/>
            <a:ext cx="7659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/>
              <a:t>Impact pathways</a:t>
            </a:r>
          </a:p>
        </p:txBody>
      </p:sp>
      <p:sp>
        <p:nvSpPr>
          <p:cNvPr id="8" name="Ovale 7">
            <a:extLst>
              <a:ext uri="{FF2B5EF4-FFF2-40B4-BE49-F238E27FC236}">
                <a16:creationId xmlns:a16="http://schemas.microsoft.com/office/drawing/2014/main" id="{A0AD3482-C96F-8387-B319-E010FD19C095}"/>
              </a:ext>
            </a:extLst>
          </p:cNvPr>
          <p:cNvSpPr/>
          <p:nvPr/>
        </p:nvSpPr>
        <p:spPr>
          <a:xfrm>
            <a:off x="859724" y="1151757"/>
            <a:ext cx="1344058" cy="117594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A0A31EDD-1A5F-275D-0925-D7AAF44D6930}"/>
              </a:ext>
            </a:extLst>
          </p:cNvPr>
          <p:cNvCxnSpPr/>
          <p:nvPr/>
        </p:nvCxnSpPr>
        <p:spPr>
          <a:xfrm flipH="1">
            <a:off x="13671932" y="2318277"/>
            <a:ext cx="969484" cy="67489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29A218BC-3B12-804A-EACC-4E1D4039282B}"/>
              </a:ext>
            </a:extLst>
          </p:cNvPr>
          <p:cNvSpPr txBox="1"/>
          <p:nvPr/>
        </p:nvSpPr>
        <p:spPr>
          <a:xfrm>
            <a:off x="12534193" y="3059668"/>
            <a:ext cx="1948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Horizontal</a:t>
            </a:r>
            <a:r>
              <a:rPr lang="it-IT" dirty="0"/>
              <a:t> </a:t>
            </a:r>
            <a:r>
              <a:rPr lang="it-IT" dirty="0" err="1"/>
              <a:t>stirring</a:t>
            </a:r>
            <a:endParaRPr lang="it-IT" dirty="0"/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3E21C122-2DA3-0367-383F-2BBBD54C653D}"/>
              </a:ext>
            </a:extLst>
          </p:cNvPr>
          <p:cNvCxnSpPr>
            <a:cxnSpLocks/>
          </p:cNvCxnSpPr>
          <p:nvPr/>
        </p:nvCxnSpPr>
        <p:spPr>
          <a:xfrm flipH="1">
            <a:off x="14799966" y="2279383"/>
            <a:ext cx="744834" cy="1809629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30785AE6-2AC1-7A56-C136-C48DB74A9B06}"/>
              </a:ext>
            </a:extLst>
          </p:cNvPr>
          <p:cNvCxnSpPr>
            <a:cxnSpLocks/>
          </p:cNvCxnSpPr>
          <p:nvPr/>
        </p:nvCxnSpPr>
        <p:spPr>
          <a:xfrm flipH="1">
            <a:off x="15172383" y="2348865"/>
            <a:ext cx="2116164" cy="1740147"/>
          </a:xfrm>
          <a:prstGeom prst="straightConnector1">
            <a:avLst/>
          </a:prstGeom>
          <a:ln w="28575">
            <a:solidFill>
              <a:schemeClr val="accent2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0D69ACF-1476-66AF-81E0-43EFBD380FF4}"/>
              </a:ext>
            </a:extLst>
          </p:cNvPr>
          <p:cNvSpPr txBox="1"/>
          <p:nvPr/>
        </p:nvSpPr>
        <p:spPr>
          <a:xfrm>
            <a:off x="12944818" y="4155511"/>
            <a:ext cx="44838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@ </a:t>
            </a:r>
            <a:r>
              <a:rPr lang="it-IT" dirty="0" err="1"/>
              <a:t>submesoscale</a:t>
            </a:r>
            <a:r>
              <a:rPr lang="it-IT" dirty="0"/>
              <a:t>, </a:t>
            </a:r>
            <a:r>
              <a:rPr lang="it-IT" dirty="0" err="1"/>
              <a:t>enhanced</a:t>
            </a:r>
            <a:r>
              <a:rPr lang="it-IT" dirty="0"/>
              <a:t>: </a:t>
            </a:r>
          </a:p>
          <a:p>
            <a:pPr marL="285750" indent="-285750">
              <a:buFontTx/>
              <a:buChar char="-"/>
            </a:pPr>
            <a:r>
              <a:rPr lang="it-IT" dirty="0" err="1"/>
              <a:t>vertical</a:t>
            </a:r>
            <a:r>
              <a:rPr lang="it-IT" dirty="0"/>
              <a:t> </a:t>
            </a:r>
            <a:r>
              <a:rPr lang="it-IT" dirty="0" err="1"/>
              <a:t>advection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Twilight – </a:t>
            </a:r>
            <a:r>
              <a:rPr lang="it-IT" dirty="0" err="1"/>
              <a:t>euphotic</a:t>
            </a:r>
            <a:r>
              <a:rPr lang="it-IT" dirty="0"/>
              <a:t> mixing</a:t>
            </a:r>
          </a:p>
          <a:p>
            <a:endParaRPr lang="it-IT" dirty="0"/>
          </a:p>
          <a:p>
            <a:r>
              <a:rPr lang="it-IT" dirty="0" err="1"/>
              <a:t>Strongest</a:t>
            </a:r>
            <a:r>
              <a:rPr lang="it-IT" dirty="0"/>
              <a:t> </a:t>
            </a:r>
            <a:r>
              <a:rPr lang="it-IT" dirty="0" err="1"/>
              <a:t>vertical</a:t>
            </a:r>
            <a:r>
              <a:rPr lang="it-IT" dirty="0"/>
              <a:t> </a:t>
            </a:r>
            <a:r>
              <a:rPr lang="it-IT" dirty="0" err="1"/>
              <a:t>velocities</a:t>
            </a:r>
            <a:r>
              <a:rPr lang="it-IT" dirty="0"/>
              <a:t> ~ 10-100 m/day</a:t>
            </a:r>
          </a:p>
        </p:txBody>
      </p:sp>
      <p:sp>
        <p:nvSpPr>
          <p:cNvPr id="22" name="Freccia circolare a sinistra 21">
            <a:extLst>
              <a:ext uri="{FF2B5EF4-FFF2-40B4-BE49-F238E27FC236}">
                <a16:creationId xmlns:a16="http://schemas.microsoft.com/office/drawing/2014/main" id="{95C3FC6F-A4C9-9E02-6E4E-04B4ABC69407}"/>
              </a:ext>
            </a:extLst>
          </p:cNvPr>
          <p:cNvSpPr/>
          <p:nvPr/>
        </p:nvSpPr>
        <p:spPr>
          <a:xfrm>
            <a:off x="4411574" y="4060608"/>
            <a:ext cx="275422" cy="594911"/>
          </a:xfrm>
          <a:prstGeom prst="curvedLef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3" name="Freccia circolare a sinistra 22">
            <a:extLst>
              <a:ext uri="{FF2B5EF4-FFF2-40B4-BE49-F238E27FC236}">
                <a16:creationId xmlns:a16="http://schemas.microsoft.com/office/drawing/2014/main" id="{EEC716D1-50DF-082D-A7FF-C8CA96B1B091}"/>
              </a:ext>
            </a:extLst>
          </p:cNvPr>
          <p:cNvSpPr/>
          <p:nvPr/>
        </p:nvSpPr>
        <p:spPr>
          <a:xfrm rot="11091579">
            <a:off x="1568916" y="4060607"/>
            <a:ext cx="275422" cy="594911"/>
          </a:xfrm>
          <a:prstGeom prst="curvedLef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BAAED3BD-9FF6-0AC3-8A8F-1EBBBF15F673}"/>
              </a:ext>
            </a:extLst>
          </p:cNvPr>
          <p:cNvSpPr/>
          <p:nvPr/>
        </p:nvSpPr>
        <p:spPr>
          <a:xfrm>
            <a:off x="1970107" y="3770091"/>
            <a:ext cx="1344058" cy="1175942"/>
          </a:xfrm>
          <a:prstGeom prst="ellipse">
            <a:avLst/>
          </a:prstGeom>
          <a:noFill/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8144D404-F5AF-173F-1F40-94A44C8E6C6B}"/>
              </a:ext>
            </a:extLst>
          </p:cNvPr>
          <p:cNvSpPr txBox="1"/>
          <p:nvPr/>
        </p:nvSpPr>
        <p:spPr>
          <a:xfrm>
            <a:off x="5247432" y="957588"/>
            <a:ext cx="29473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Effects</a:t>
            </a:r>
            <a:r>
              <a:rPr lang="it-IT" dirty="0"/>
              <a:t> on </a:t>
            </a:r>
            <a:r>
              <a:rPr lang="it-IT" dirty="0" err="1"/>
              <a:t>local</a:t>
            </a:r>
            <a:r>
              <a:rPr lang="it-IT" dirty="0"/>
              <a:t> </a:t>
            </a:r>
            <a:r>
              <a:rPr lang="it-IT" dirty="0" err="1"/>
              <a:t>eddy</a:t>
            </a:r>
            <a:r>
              <a:rPr lang="it-IT" dirty="0"/>
              <a:t> </a:t>
            </a:r>
            <a:r>
              <a:rPr lang="it-IT" dirty="0" err="1"/>
              <a:t>fluxes</a:t>
            </a:r>
            <a:r>
              <a:rPr lang="it-IT" dirty="0"/>
              <a:t>:</a:t>
            </a:r>
          </a:p>
          <a:p>
            <a:r>
              <a:rPr lang="it-IT" dirty="0"/>
              <a:t>-    </a:t>
            </a:r>
            <a:r>
              <a:rPr lang="it-IT" dirty="0" err="1"/>
              <a:t>Horizontal</a:t>
            </a:r>
            <a:r>
              <a:rPr lang="it-IT" dirty="0"/>
              <a:t> </a:t>
            </a:r>
            <a:r>
              <a:rPr lang="it-IT" dirty="0" err="1"/>
              <a:t>stirring</a:t>
            </a:r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Vertical mixing</a:t>
            </a:r>
          </a:p>
        </p:txBody>
      </p: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455EEE62-821B-878D-692A-0B5C59745C1B}"/>
              </a:ext>
            </a:extLst>
          </p:cNvPr>
          <p:cNvCxnSpPr>
            <a:cxnSpLocks/>
          </p:cNvCxnSpPr>
          <p:nvPr/>
        </p:nvCxnSpPr>
        <p:spPr>
          <a:xfrm flipV="1">
            <a:off x="6204869" y="2271897"/>
            <a:ext cx="0" cy="351867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nettore 2 29">
            <a:extLst>
              <a:ext uri="{FF2B5EF4-FFF2-40B4-BE49-F238E27FC236}">
                <a16:creationId xmlns:a16="http://schemas.microsoft.com/office/drawing/2014/main" id="{9A29176E-439B-5D97-146E-FF4934BC15D5}"/>
              </a:ext>
            </a:extLst>
          </p:cNvPr>
          <p:cNvCxnSpPr>
            <a:cxnSpLocks/>
          </p:cNvCxnSpPr>
          <p:nvPr/>
        </p:nvCxnSpPr>
        <p:spPr>
          <a:xfrm>
            <a:off x="6204869" y="5790569"/>
            <a:ext cx="48656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0" name="Input penna 39">
                <a:extLst>
                  <a:ext uri="{FF2B5EF4-FFF2-40B4-BE49-F238E27FC236}">
                    <a16:creationId xmlns:a16="http://schemas.microsoft.com/office/drawing/2014/main" id="{F6831C84-FB10-2350-77A0-AFB33A31C889}"/>
                  </a:ext>
                </a:extLst>
              </p14:cNvPr>
              <p14:cNvContentPartPr/>
              <p14:nvPr/>
            </p14:nvContentPartPr>
            <p14:xfrm>
              <a:off x="6455259" y="2464744"/>
              <a:ext cx="4829661" cy="3145071"/>
            </p14:xfrm>
          </p:contentPart>
        </mc:Choice>
        <mc:Fallback>
          <p:pic>
            <p:nvPicPr>
              <p:cNvPr id="40" name="Input penna 39">
                <a:extLst>
                  <a:ext uri="{FF2B5EF4-FFF2-40B4-BE49-F238E27FC236}">
                    <a16:creationId xmlns:a16="http://schemas.microsoft.com/office/drawing/2014/main" id="{F6831C84-FB10-2350-77A0-AFB33A31C88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436537" y="2446021"/>
                <a:ext cx="4867466" cy="3182877"/>
              </a:xfrm>
              <a:prstGeom prst="rect">
                <a:avLst/>
              </a:prstGeom>
            </p:spPr>
          </p:pic>
        </mc:Fallback>
      </mc:AlternateContent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0B9860A4-6B0B-908F-13B2-673922576CB9}"/>
              </a:ext>
            </a:extLst>
          </p:cNvPr>
          <p:cNvSpPr txBox="1"/>
          <p:nvPr/>
        </p:nvSpPr>
        <p:spPr>
          <a:xfrm>
            <a:off x="9755113" y="5805436"/>
            <a:ext cx="11907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/>
              <a:t>Large scale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2FFAD5D5-4D63-B820-8075-86B08D0C6018}"/>
              </a:ext>
            </a:extLst>
          </p:cNvPr>
          <p:cNvSpPr txBox="1"/>
          <p:nvPr/>
        </p:nvSpPr>
        <p:spPr>
          <a:xfrm>
            <a:off x="6240690" y="2359030"/>
            <a:ext cx="7809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/>
              <a:t>Energy</a:t>
            </a:r>
            <a:endParaRPr lang="it-IT" i="1" dirty="0"/>
          </a:p>
        </p:txBody>
      </p:sp>
      <p:sp>
        <p:nvSpPr>
          <p:cNvPr id="46" name="CasellaDiTesto 45">
            <a:extLst>
              <a:ext uri="{FF2B5EF4-FFF2-40B4-BE49-F238E27FC236}">
                <a16:creationId xmlns:a16="http://schemas.microsoft.com/office/drawing/2014/main" id="{3396E8CE-795B-AC66-F561-D60A892305F0}"/>
              </a:ext>
            </a:extLst>
          </p:cNvPr>
          <p:cNvSpPr txBox="1"/>
          <p:nvPr/>
        </p:nvSpPr>
        <p:spPr>
          <a:xfrm>
            <a:off x="7286816" y="5775703"/>
            <a:ext cx="15648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/>
              <a:t>Meso-</a:t>
            </a:r>
            <a:r>
              <a:rPr lang="it-IT" sz="1600" i="1" dirty="0" err="1"/>
              <a:t>submeso</a:t>
            </a:r>
            <a:endParaRPr lang="it-IT" sz="1600" i="1" dirty="0"/>
          </a:p>
        </p:txBody>
      </p: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A717DB81-6AF2-419E-C225-328506897A6C}"/>
              </a:ext>
            </a:extLst>
          </p:cNvPr>
          <p:cNvCxnSpPr/>
          <p:nvPr/>
        </p:nvCxnSpPr>
        <p:spPr>
          <a:xfrm>
            <a:off x="8153399" y="3905956"/>
            <a:ext cx="0" cy="1703859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nettore diritto 48">
            <a:extLst>
              <a:ext uri="{FF2B5EF4-FFF2-40B4-BE49-F238E27FC236}">
                <a16:creationId xmlns:a16="http://schemas.microsoft.com/office/drawing/2014/main" id="{DEAB7812-0A7E-F6F7-EF42-BABB22EEB405}"/>
              </a:ext>
            </a:extLst>
          </p:cNvPr>
          <p:cNvCxnSpPr>
            <a:cxnSpLocks/>
          </p:cNvCxnSpPr>
          <p:nvPr/>
        </p:nvCxnSpPr>
        <p:spPr>
          <a:xfrm>
            <a:off x="10518422" y="2962256"/>
            <a:ext cx="0" cy="2647559"/>
          </a:xfrm>
          <a:prstGeom prst="line">
            <a:avLst/>
          </a:prstGeom>
          <a:ln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Freccia a destra 50">
            <a:extLst>
              <a:ext uri="{FF2B5EF4-FFF2-40B4-BE49-F238E27FC236}">
                <a16:creationId xmlns:a16="http://schemas.microsoft.com/office/drawing/2014/main" id="{0C1778D0-B799-82AE-B12D-53118B293A09}"/>
              </a:ext>
            </a:extLst>
          </p:cNvPr>
          <p:cNvSpPr/>
          <p:nvPr/>
        </p:nvSpPr>
        <p:spPr>
          <a:xfrm rot="20201648">
            <a:off x="8175061" y="2630179"/>
            <a:ext cx="1366927" cy="1822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01AC1769-05DC-1ECA-BF6E-2E5E6772C0AF}"/>
              </a:ext>
            </a:extLst>
          </p:cNvPr>
          <p:cNvSpPr txBox="1"/>
          <p:nvPr/>
        </p:nvSpPr>
        <p:spPr>
          <a:xfrm rot="20196599">
            <a:off x="7577296" y="2306928"/>
            <a:ext cx="2222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 err="1"/>
              <a:t>Upscale</a:t>
            </a:r>
            <a:r>
              <a:rPr lang="it-IT" i="1" dirty="0"/>
              <a:t> (feedbacks)</a:t>
            </a:r>
          </a:p>
        </p:txBody>
      </p:sp>
      <p:sp>
        <p:nvSpPr>
          <p:cNvPr id="53" name="Freccia a destra 52">
            <a:extLst>
              <a:ext uri="{FF2B5EF4-FFF2-40B4-BE49-F238E27FC236}">
                <a16:creationId xmlns:a16="http://schemas.microsoft.com/office/drawing/2014/main" id="{48198FB3-0C2B-B5FA-676B-18D80E8671BB}"/>
              </a:ext>
            </a:extLst>
          </p:cNvPr>
          <p:cNvSpPr/>
          <p:nvPr/>
        </p:nvSpPr>
        <p:spPr>
          <a:xfrm rot="9358035">
            <a:off x="8603197" y="3435892"/>
            <a:ext cx="1366927" cy="18223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4" name="CasellaDiTesto 53">
            <a:extLst>
              <a:ext uri="{FF2B5EF4-FFF2-40B4-BE49-F238E27FC236}">
                <a16:creationId xmlns:a16="http://schemas.microsoft.com/office/drawing/2014/main" id="{6A0F035C-2478-FB88-00A8-D06293134853}"/>
              </a:ext>
            </a:extLst>
          </p:cNvPr>
          <p:cNvSpPr txBox="1"/>
          <p:nvPr/>
        </p:nvSpPr>
        <p:spPr>
          <a:xfrm rot="20196599">
            <a:off x="8467576" y="3112641"/>
            <a:ext cx="1298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i="1" dirty="0" err="1"/>
              <a:t>Downscale</a:t>
            </a:r>
            <a:endParaRPr lang="it-IT" i="1" dirty="0"/>
          </a:p>
        </p:txBody>
      </p:sp>
      <p:sp>
        <p:nvSpPr>
          <p:cNvPr id="55" name="Freccia a destra 54">
            <a:extLst>
              <a:ext uri="{FF2B5EF4-FFF2-40B4-BE49-F238E27FC236}">
                <a16:creationId xmlns:a16="http://schemas.microsoft.com/office/drawing/2014/main" id="{B748CE8A-F7A4-1B13-9756-FA8CF22DCE83}"/>
              </a:ext>
            </a:extLst>
          </p:cNvPr>
          <p:cNvSpPr/>
          <p:nvPr/>
        </p:nvSpPr>
        <p:spPr>
          <a:xfrm>
            <a:off x="8100341" y="1388598"/>
            <a:ext cx="1074659" cy="14597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6" name="CasellaDiTesto 55">
            <a:extLst>
              <a:ext uri="{FF2B5EF4-FFF2-40B4-BE49-F238E27FC236}">
                <a16:creationId xmlns:a16="http://schemas.microsoft.com/office/drawing/2014/main" id="{6F70B8EB-1EA3-BE27-F3CF-FEF5142120B7}"/>
              </a:ext>
            </a:extLst>
          </p:cNvPr>
          <p:cNvSpPr txBox="1"/>
          <p:nvPr/>
        </p:nvSpPr>
        <p:spPr>
          <a:xfrm>
            <a:off x="9325812" y="1188420"/>
            <a:ext cx="24792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/>
              <a:t>Fully-3D </a:t>
            </a:r>
            <a:r>
              <a:rPr lang="it-IT" sz="2400" dirty="0" err="1"/>
              <a:t>problem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53143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1E93B-D7FD-5C19-E620-435152A64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Prodotti generali, scatola, design&#10;&#10;Il contenuto generato dall'IA potrebbe non essere corretto.">
            <a:extLst>
              <a:ext uri="{FF2B5EF4-FFF2-40B4-BE49-F238E27FC236}">
                <a16:creationId xmlns:a16="http://schemas.microsoft.com/office/drawing/2014/main" id="{C9764504-8C95-8045-EFA3-A7057A8688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84" y="1480400"/>
            <a:ext cx="4562041" cy="426234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38D2BC3-F1C8-7360-7420-AD8A22C62CD2}"/>
              </a:ext>
            </a:extLst>
          </p:cNvPr>
          <p:cNvSpPr txBox="1"/>
          <p:nvPr/>
        </p:nvSpPr>
        <p:spPr>
          <a:xfrm>
            <a:off x="2215084" y="6000415"/>
            <a:ext cx="168026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/>
              <a:t>Zhang et al. 2019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8110A53-7F58-2F2C-8C39-1752E3C638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4058" y="1257106"/>
            <a:ext cx="5695758" cy="4708935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3701B62-8595-C71C-526B-3123DF273F9E}"/>
              </a:ext>
            </a:extLst>
          </p:cNvPr>
          <p:cNvSpPr txBox="1"/>
          <p:nvPr/>
        </p:nvSpPr>
        <p:spPr>
          <a:xfrm>
            <a:off x="9853032" y="5708027"/>
            <a:ext cx="17614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i="1" dirty="0" err="1"/>
              <a:t>Keerthi</a:t>
            </a:r>
            <a:r>
              <a:rPr lang="it-IT" sz="1600" i="1" dirty="0"/>
              <a:t> et al, 2022</a:t>
            </a:r>
          </a:p>
          <a:p>
            <a:r>
              <a:rPr lang="it-IT" sz="1600" i="1" dirty="0" err="1"/>
              <a:t>Haeck</a:t>
            </a:r>
            <a:r>
              <a:rPr lang="it-IT" sz="1600" i="1" dirty="0"/>
              <a:t> et al. 2023</a:t>
            </a:r>
          </a:p>
        </p:txBody>
      </p:sp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1C3530C1-A0C0-AE51-9C2B-61C2952DC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FA2BEF1E-1F6B-2BD5-65E4-1E617362AC6E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2769BA3-0B1B-0ADE-121F-4972E7A32FBF}"/>
              </a:ext>
            </a:extLst>
          </p:cNvPr>
          <p:cNvSpPr txBox="1"/>
          <p:nvPr/>
        </p:nvSpPr>
        <p:spPr>
          <a:xfrm>
            <a:off x="2115389" y="148231"/>
            <a:ext cx="7659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 err="1"/>
              <a:t>Frontal</a:t>
            </a:r>
            <a:r>
              <a:rPr lang="it-IT" sz="2800" b="1" dirty="0"/>
              <a:t> </a:t>
            </a:r>
            <a:r>
              <a:rPr lang="it-IT" sz="2800" b="1" dirty="0" err="1"/>
              <a:t>enhancement</a:t>
            </a:r>
            <a:r>
              <a:rPr lang="it-IT" sz="2800" b="1" dirty="0"/>
              <a:t> of </a:t>
            </a:r>
            <a:r>
              <a:rPr lang="it-IT" sz="2800" b="1" dirty="0" err="1"/>
              <a:t>Chl</a:t>
            </a:r>
            <a:r>
              <a:rPr lang="it-IT" sz="2800" b="1" dirty="0"/>
              <a:t> production</a:t>
            </a:r>
          </a:p>
        </p:txBody>
      </p:sp>
    </p:spTree>
    <p:extLst>
      <p:ext uri="{BB962C8B-B14F-4D97-AF65-F5344CB8AC3E}">
        <p14:creationId xmlns:p14="http://schemas.microsoft.com/office/powerpoint/2010/main" val="41643851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353276-BFEA-E0B6-717D-AB0B6130B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>
            <a:extLst>
              <a:ext uri="{FF2B5EF4-FFF2-40B4-BE49-F238E27FC236}">
                <a16:creationId xmlns:a16="http://schemas.microsoft.com/office/drawing/2014/main" id="{FCB4D214-B8B6-553F-69B8-125D37DCB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7871" y="3608694"/>
            <a:ext cx="1549306" cy="1088009"/>
          </a:xfrm>
          <a:prstGeom prst="rect">
            <a:avLst/>
          </a:prstGeom>
        </p:spPr>
      </p:pic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4BB19636-2669-CCCD-60EB-CECE2E710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870F3BB-695A-39C1-0625-E2CD8C90E0F8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0812BF1-C843-0EB2-E06D-DB68CE9AACA0}"/>
              </a:ext>
            </a:extLst>
          </p:cNvPr>
          <p:cNvSpPr txBox="1"/>
          <p:nvPr/>
        </p:nvSpPr>
        <p:spPr>
          <a:xfrm>
            <a:off x="2115389" y="148231"/>
            <a:ext cx="76596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b="1" dirty="0"/>
              <a:t>Key </a:t>
            </a:r>
            <a:r>
              <a:rPr lang="it-IT" sz="2800" b="1" dirty="0" err="1"/>
              <a:t>methodological</a:t>
            </a:r>
            <a:r>
              <a:rPr lang="it-IT" sz="2800" b="1" dirty="0"/>
              <a:t> </a:t>
            </a:r>
            <a:r>
              <a:rPr lang="it-IT" sz="2800" b="1" dirty="0" err="1"/>
              <a:t>strenghts</a:t>
            </a:r>
            <a:r>
              <a:rPr lang="it-IT" sz="2800" b="1" dirty="0"/>
              <a:t> and </a:t>
            </a:r>
            <a:r>
              <a:rPr lang="it-IT" sz="2800" b="1" dirty="0" err="1"/>
              <a:t>issues</a:t>
            </a:r>
            <a:r>
              <a:rPr lang="it-IT" sz="2800" b="1" dirty="0"/>
              <a:t> 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E8722877-AEED-EC5A-8114-9E60CF963F0B}"/>
              </a:ext>
            </a:extLst>
          </p:cNvPr>
          <p:cNvSpPr txBox="1"/>
          <p:nvPr/>
        </p:nvSpPr>
        <p:spPr>
          <a:xfrm>
            <a:off x="887785" y="1353042"/>
            <a:ext cx="12394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b="1" dirty="0"/>
              <a:t>In-situ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EC0F416E-7A4B-5307-F3BF-7E76793D08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9684" y="1169511"/>
            <a:ext cx="1447800" cy="857250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D75564D5-0690-2FE4-922F-F0FA6A43CC32}"/>
              </a:ext>
            </a:extLst>
          </p:cNvPr>
          <p:cNvSpPr txBox="1"/>
          <p:nvPr/>
        </p:nvSpPr>
        <p:spPr>
          <a:xfrm>
            <a:off x="950475" y="3999378"/>
            <a:ext cx="24273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Remote sensing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83065DB-9E37-FCB1-E1C4-7F82D447EF47}"/>
              </a:ext>
            </a:extLst>
          </p:cNvPr>
          <p:cNvSpPr txBox="1"/>
          <p:nvPr/>
        </p:nvSpPr>
        <p:spPr>
          <a:xfrm>
            <a:off x="6426789" y="1367231"/>
            <a:ext cx="36379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/>
              <a:t>Float profilers and </a:t>
            </a:r>
            <a:r>
              <a:rPr lang="it-IT" sz="2400" b="1" dirty="0" err="1"/>
              <a:t>buoys</a:t>
            </a:r>
            <a:endParaRPr lang="it-IT" sz="2400" b="1" dirty="0"/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92B24AB3-2D9B-88CA-26F7-42252A8615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0818" y="1300069"/>
            <a:ext cx="1243035" cy="1013552"/>
          </a:xfrm>
          <a:prstGeom prst="rect">
            <a:avLst/>
          </a:prstGeom>
        </p:spPr>
      </p:pic>
      <p:pic>
        <p:nvPicPr>
          <p:cNvPr id="20" name="Immagine 19" descr="Immagine che contiene computer, computer, Dispositivo di output, Dispositivo elettronico&#10;&#10;Il contenuto generato dall'IA potrebbe non essere corretto.">
            <a:extLst>
              <a:ext uri="{FF2B5EF4-FFF2-40B4-BE49-F238E27FC236}">
                <a16:creationId xmlns:a16="http://schemas.microsoft.com/office/drawing/2014/main" id="{B46F06D5-956A-164A-E6F3-7FE0E1BAA8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9301" y="4216010"/>
            <a:ext cx="1243035" cy="1243035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246E041B-8E21-609D-39C0-654764C4075E}"/>
              </a:ext>
            </a:extLst>
          </p:cNvPr>
          <p:cNvSpPr txBox="1"/>
          <p:nvPr/>
        </p:nvSpPr>
        <p:spPr>
          <a:xfrm>
            <a:off x="6608182" y="1902624"/>
            <a:ext cx="275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 err="1"/>
              <a:t>Autonomous</a:t>
            </a:r>
            <a:r>
              <a:rPr lang="it-IT" dirty="0"/>
              <a:t> </a:t>
            </a:r>
            <a:r>
              <a:rPr lang="it-IT" dirty="0" err="1"/>
              <a:t>operation</a:t>
            </a:r>
            <a:endParaRPr lang="it-IT" dirty="0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9D654477-C88D-4C79-F28B-8D7C5765C538}"/>
              </a:ext>
            </a:extLst>
          </p:cNvPr>
          <p:cNvSpPr txBox="1"/>
          <p:nvPr/>
        </p:nvSpPr>
        <p:spPr>
          <a:xfrm>
            <a:off x="6613872" y="2369268"/>
            <a:ext cx="4175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X  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observable</a:t>
            </a:r>
            <a:r>
              <a:rPr lang="it-IT" dirty="0"/>
              <a:t> events </a:t>
            </a:r>
            <a:r>
              <a:rPr lang="it-IT" dirty="0" err="1"/>
              <a:t>still</a:t>
            </a:r>
            <a:r>
              <a:rPr lang="it-IT" dirty="0"/>
              <a:t> low</a:t>
            </a:r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98C6168C-115A-8E81-0A32-5258909EC3B0}"/>
              </a:ext>
            </a:extLst>
          </p:cNvPr>
          <p:cNvSpPr txBox="1"/>
          <p:nvPr/>
        </p:nvSpPr>
        <p:spPr>
          <a:xfrm>
            <a:off x="7004111" y="3985177"/>
            <a:ext cx="2770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b="1" dirty="0" err="1"/>
              <a:t>Numerical</a:t>
            </a:r>
            <a:r>
              <a:rPr lang="it-IT" sz="2400" b="1" dirty="0"/>
              <a:t> models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B9FD7B1F-2076-69C8-C3F3-E0D9DB171C3C}"/>
              </a:ext>
            </a:extLst>
          </p:cNvPr>
          <p:cNvSpPr txBox="1"/>
          <p:nvPr/>
        </p:nvSpPr>
        <p:spPr>
          <a:xfrm>
            <a:off x="617980" y="2552234"/>
            <a:ext cx="3246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X   </a:t>
            </a:r>
            <a:r>
              <a:rPr lang="it-IT" dirty="0" err="1"/>
              <a:t>Rapidly</a:t>
            </a:r>
            <a:r>
              <a:rPr lang="it-IT" dirty="0"/>
              <a:t> </a:t>
            </a:r>
            <a:r>
              <a:rPr lang="it-IT" dirty="0" err="1"/>
              <a:t>changing</a:t>
            </a:r>
            <a:r>
              <a:rPr lang="it-IT" dirty="0"/>
              <a:t> </a:t>
            </a:r>
            <a:r>
              <a:rPr lang="it-IT" dirty="0" err="1"/>
              <a:t>conditions</a:t>
            </a:r>
            <a:endParaRPr lang="it-IT" dirty="0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D46CEFD8-B0EB-1CD6-7199-6699472FE121}"/>
              </a:ext>
            </a:extLst>
          </p:cNvPr>
          <p:cNvSpPr txBox="1"/>
          <p:nvPr/>
        </p:nvSpPr>
        <p:spPr>
          <a:xfrm>
            <a:off x="617979" y="2076081"/>
            <a:ext cx="481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/>
              <a:t>Cross-</a:t>
            </a:r>
            <a:r>
              <a:rPr lang="it-IT" dirty="0" err="1"/>
              <a:t>frontal</a:t>
            </a:r>
            <a:r>
              <a:rPr lang="it-IT" dirty="0"/>
              <a:t> </a:t>
            </a:r>
            <a:r>
              <a:rPr lang="it-IT" dirty="0" err="1"/>
              <a:t>circulations</a:t>
            </a:r>
            <a:r>
              <a:rPr lang="it-IT" dirty="0"/>
              <a:t> and strong events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53CDB2CE-826B-2674-9B4A-ED59EC0B2DFE}"/>
              </a:ext>
            </a:extLst>
          </p:cNvPr>
          <p:cNvSpPr txBox="1"/>
          <p:nvPr/>
        </p:nvSpPr>
        <p:spPr>
          <a:xfrm>
            <a:off x="748137" y="4830129"/>
            <a:ext cx="609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it-IT" dirty="0">
                <a:sym typeface="Wingdings" panose="05000000000000000000" pitchFamily="2" charset="2"/>
              </a:rPr>
              <a:t> SWOT </a:t>
            </a:r>
            <a:r>
              <a:rPr lang="it-IT" dirty="0" err="1">
                <a:sym typeface="Wingdings" panose="05000000000000000000" pitchFamily="2" charset="2"/>
              </a:rPr>
              <a:t>has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highest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spatial</a:t>
            </a:r>
            <a:r>
              <a:rPr lang="it-IT" dirty="0">
                <a:sym typeface="Wingdings" panose="05000000000000000000" pitchFamily="2" charset="2"/>
              </a:rPr>
              <a:t> res. </a:t>
            </a:r>
            <a:r>
              <a:rPr lang="it-IT" dirty="0" err="1">
                <a:sym typeface="Wingdings" panose="05000000000000000000" pitchFamily="2" charset="2"/>
              </a:rPr>
              <a:t>available</a:t>
            </a:r>
            <a:r>
              <a:rPr lang="it-IT" dirty="0">
                <a:sym typeface="Wingdings" panose="05000000000000000000" pitchFamily="2" charset="2"/>
              </a:rPr>
              <a:t>!</a:t>
            </a:r>
            <a:endParaRPr lang="it-IT" dirty="0"/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9C37AA9E-B4E8-F8FF-AD0B-CF9A5F30E6BD}"/>
              </a:ext>
            </a:extLst>
          </p:cNvPr>
          <p:cNvSpPr txBox="1"/>
          <p:nvPr/>
        </p:nvSpPr>
        <p:spPr>
          <a:xfrm>
            <a:off x="748137" y="5261980"/>
            <a:ext cx="60978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ym typeface="Wingdings" panose="05000000000000000000" pitchFamily="2" charset="2"/>
              </a:rPr>
              <a:t>X    Slow </a:t>
            </a:r>
            <a:r>
              <a:rPr lang="it-IT" dirty="0" err="1">
                <a:sym typeface="Wingdings" panose="05000000000000000000" pitchFamily="2" charset="2"/>
              </a:rPr>
              <a:t>rivisit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period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684851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0ADEE-66E2-C08B-99EF-C508E4E6B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349B3B42-4BCA-FE79-BCDE-05F77036C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</p:spTree>
    <p:extLst>
      <p:ext uri="{BB962C8B-B14F-4D97-AF65-F5344CB8AC3E}">
        <p14:creationId xmlns:p14="http://schemas.microsoft.com/office/powerpoint/2010/main" val="1422688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0952FA-8FE7-E1EA-6D63-47E2C1D96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piè di pagina 1">
            <a:extLst>
              <a:ext uri="{FF2B5EF4-FFF2-40B4-BE49-F238E27FC236}">
                <a16:creationId xmlns:a16="http://schemas.microsoft.com/office/drawing/2014/main" id="{EDDD5D5F-0CA5-1ED2-A30B-BA73DC70D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</p:spTree>
    <p:extLst>
      <p:ext uri="{BB962C8B-B14F-4D97-AF65-F5344CB8AC3E}">
        <p14:creationId xmlns:p14="http://schemas.microsoft.com/office/powerpoint/2010/main" val="2557194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22B611-C5FF-100A-0F67-F08DB0813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0358D60F-CA39-A407-2E26-468217914B3F}"/>
              </a:ext>
            </a:extLst>
          </p:cNvPr>
          <p:cNvSpPr txBox="1"/>
          <p:nvPr/>
        </p:nvSpPr>
        <p:spPr>
          <a:xfrm>
            <a:off x="366148" y="1156573"/>
            <a:ext cx="729465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2019-2022</a:t>
            </a:r>
            <a:r>
              <a:rPr lang="it-IT" b="1" dirty="0"/>
              <a:t>   </a:t>
            </a:r>
            <a:r>
              <a:rPr lang="it-IT" sz="2400" b="1" dirty="0" err="1"/>
              <a:t>BSc</a:t>
            </a:r>
            <a:r>
              <a:rPr lang="it-IT" sz="2400" b="1" dirty="0"/>
              <a:t>. in </a:t>
            </a:r>
            <a:r>
              <a:rPr lang="it-IT" sz="2400" b="1" dirty="0" err="1"/>
              <a:t>Physics</a:t>
            </a:r>
            <a:endParaRPr lang="it-IT" sz="2400" b="1" dirty="0"/>
          </a:p>
          <a:p>
            <a:r>
              <a:rPr lang="it-IT" sz="2000" b="1" dirty="0"/>
              <a:t>University of Milan</a:t>
            </a:r>
            <a:endParaRPr lang="it-IT" sz="1600" b="1" dirty="0"/>
          </a:p>
          <a:p>
            <a:r>
              <a:rPr lang="en-US" i="1" dirty="0"/>
              <a:t>Review of the comparison between state-of- the-art reanalysis ERA5 and observational data over normal values and long-term trends</a:t>
            </a:r>
            <a:endParaRPr lang="it-IT" i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93E977CA-2B50-6E77-1BED-EFFE283ADDAC}"/>
              </a:ext>
            </a:extLst>
          </p:cNvPr>
          <p:cNvSpPr txBox="1"/>
          <p:nvPr/>
        </p:nvSpPr>
        <p:spPr>
          <a:xfrm>
            <a:off x="366148" y="2952979"/>
            <a:ext cx="78550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2022-2024    </a:t>
            </a:r>
            <a:r>
              <a:rPr lang="it-IT" sz="2400" b="1" dirty="0" err="1"/>
              <a:t>MSc</a:t>
            </a:r>
            <a:r>
              <a:rPr lang="it-IT" sz="2400" b="1" dirty="0"/>
              <a:t>. in </a:t>
            </a:r>
            <a:r>
              <a:rPr lang="it-IT" sz="2400" b="1" dirty="0" err="1"/>
              <a:t>Environmental</a:t>
            </a:r>
            <a:r>
              <a:rPr lang="it-IT" sz="2400" b="1" dirty="0"/>
              <a:t> </a:t>
            </a:r>
            <a:r>
              <a:rPr lang="it-IT" sz="2400" b="1" dirty="0" err="1"/>
              <a:t>Meteorology</a:t>
            </a:r>
            <a:r>
              <a:rPr lang="it-IT" dirty="0"/>
              <a:t>    </a:t>
            </a:r>
          </a:p>
          <a:p>
            <a:r>
              <a:rPr lang="it-IT" sz="2000" b="1" dirty="0"/>
              <a:t>University of Trento and University of Innsbruck</a:t>
            </a:r>
          </a:p>
          <a:p>
            <a:r>
              <a:rPr lang="en-US" i="1" dirty="0"/>
              <a:t>Studying the mesoscale coupling between atmosphere and ocean in a high-resolution simulation: how are the marine boundary layer and heat fluxes impacted by the SST anomalies?</a:t>
            </a:r>
            <a:endParaRPr lang="it-IT" i="1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D71BE09-8625-5577-FBE6-595CD577A258}"/>
              </a:ext>
            </a:extLst>
          </p:cNvPr>
          <p:cNvSpPr txBox="1"/>
          <p:nvPr/>
        </p:nvSpPr>
        <p:spPr>
          <a:xfrm>
            <a:off x="400692" y="4964435"/>
            <a:ext cx="1103444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/>
              <a:t>2025 – </a:t>
            </a:r>
            <a:r>
              <a:rPr lang="it-IT" sz="2400" b="1" dirty="0" err="1"/>
              <a:t>current</a:t>
            </a:r>
            <a:r>
              <a:rPr lang="it-IT" dirty="0"/>
              <a:t>    </a:t>
            </a:r>
            <a:r>
              <a:rPr lang="it-IT" sz="2400" b="1" dirty="0"/>
              <a:t>Junior </a:t>
            </a:r>
            <a:r>
              <a:rPr lang="it-IT" sz="2400" b="1" dirty="0" err="1"/>
              <a:t>research</a:t>
            </a:r>
            <a:r>
              <a:rPr lang="it-IT" sz="2400" b="1" dirty="0"/>
              <a:t> </a:t>
            </a:r>
            <a:r>
              <a:rPr lang="it-IT" sz="2400" b="1" dirty="0" err="1"/>
              <a:t>assistant</a:t>
            </a:r>
            <a:r>
              <a:rPr lang="it-IT" sz="2400" b="1" dirty="0"/>
              <a:t>  and</a:t>
            </a:r>
            <a:r>
              <a:rPr lang="en-US" sz="2400" b="1" dirty="0"/>
              <a:t>  tutoring in “Physics of the sea”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 refine thesis results  -  one </a:t>
            </a:r>
            <a:r>
              <a:rPr lang="en-US" i="1" dirty="0">
                <a:sym typeface="Wingdings" panose="05000000000000000000" pitchFamily="2" charset="2"/>
              </a:rPr>
              <a:t>proceeding</a:t>
            </a:r>
            <a:r>
              <a:rPr lang="en-US" dirty="0">
                <a:sym typeface="Wingdings" panose="05000000000000000000" pitchFamily="2" charset="2"/>
              </a:rPr>
              <a:t> and one full article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 Support teaching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 Find a PhD</a:t>
            </a:r>
            <a:endParaRPr lang="it-IT" dirty="0"/>
          </a:p>
        </p:txBody>
      </p:sp>
      <p:pic>
        <p:nvPicPr>
          <p:cNvPr id="7" name="Immagine 6" descr="Immagine che contiene aria aperta, vestiti, persona, cielo&#10;&#10;Il contenuto generato dall'IA potrebbe non essere corretto.">
            <a:extLst>
              <a:ext uri="{FF2B5EF4-FFF2-40B4-BE49-F238E27FC236}">
                <a16:creationId xmlns:a16="http://schemas.microsoft.com/office/drawing/2014/main" id="{C7982486-63C5-4EAB-235D-CCAF6765A5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3782" b="10263"/>
          <a:stretch/>
        </p:blipFill>
        <p:spPr>
          <a:xfrm>
            <a:off x="9427243" y="1060506"/>
            <a:ext cx="2364065" cy="36388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E99F4D9-CF80-A896-F187-D6623D7FD082}"/>
              </a:ext>
            </a:extLst>
          </p:cNvPr>
          <p:cNvSpPr txBox="1"/>
          <p:nvPr/>
        </p:nvSpPr>
        <p:spPr>
          <a:xfrm>
            <a:off x="4013474" y="214278"/>
            <a:ext cx="48728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 err="1"/>
              <a:t>Academic</a:t>
            </a:r>
            <a:r>
              <a:rPr lang="it-IT" sz="2000" b="1" dirty="0"/>
              <a:t> </a:t>
            </a:r>
            <a:r>
              <a:rPr lang="it-IT" sz="2000" b="1" dirty="0" err="1"/>
              <a:t>formation</a:t>
            </a:r>
            <a:r>
              <a:rPr lang="it-IT" sz="2000" b="1" dirty="0"/>
              <a:t> and </a:t>
            </a:r>
            <a:r>
              <a:rPr lang="it-IT" sz="2000" b="1" dirty="0" err="1"/>
              <a:t>current</a:t>
            </a:r>
            <a:r>
              <a:rPr lang="it-IT" sz="2000" b="1" dirty="0"/>
              <a:t> activity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58F5FE87-13C1-671B-2A95-5CC66941D6AF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650455AB-B706-01EC-DABE-5DA2E7CD7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</p:spTree>
    <p:extLst>
      <p:ext uri="{BB962C8B-B14F-4D97-AF65-F5344CB8AC3E}">
        <p14:creationId xmlns:p14="http://schemas.microsoft.com/office/powerpoint/2010/main" val="35430634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D027E-9C4C-AB79-55FC-F92220897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vestiti, schermata, persona&#10;&#10;Il contenuto generato dall'IA potrebbe non essere corretto.">
            <a:extLst>
              <a:ext uri="{FF2B5EF4-FFF2-40B4-BE49-F238E27FC236}">
                <a16:creationId xmlns:a16="http://schemas.microsoft.com/office/drawing/2014/main" id="{77BECE42-D20D-0C8A-98B5-2E6FABDF6E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1" y="125361"/>
            <a:ext cx="5803406" cy="4102509"/>
          </a:xfrm>
          <a:prstGeom prst="rect">
            <a:avLst/>
          </a:prstGeom>
        </p:spPr>
      </p:pic>
      <p:sp>
        <p:nvSpPr>
          <p:cNvPr id="4" name="Ovale 3">
            <a:extLst>
              <a:ext uri="{FF2B5EF4-FFF2-40B4-BE49-F238E27FC236}">
                <a16:creationId xmlns:a16="http://schemas.microsoft.com/office/drawing/2014/main" id="{51F00445-62CD-EB35-93A9-00D54FCC370F}"/>
              </a:ext>
            </a:extLst>
          </p:cNvPr>
          <p:cNvSpPr/>
          <p:nvPr/>
        </p:nvSpPr>
        <p:spPr>
          <a:xfrm>
            <a:off x="2900516" y="2109633"/>
            <a:ext cx="314632" cy="3109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DAD27B2E-0ADC-B799-6565-F374F7337E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34355" y="256550"/>
            <a:ext cx="5095172" cy="3588773"/>
          </a:xfrm>
          <a:prstGeom prst="rect">
            <a:avLst/>
          </a:prstGeom>
        </p:spPr>
      </p:pic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FF082E7C-0E97-54BE-0B1B-9B1C63DC563D}"/>
              </a:ext>
            </a:extLst>
          </p:cNvPr>
          <p:cNvSpPr/>
          <p:nvPr/>
        </p:nvSpPr>
        <p:spPr>
          <a:xfrm rot="2323779">
            <a:off x="2352225" y="1794394"/>
            <a:ext cx="658761" cy="17698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Freccia a destra 9">
            <a:extLst>
              <a:ext uri="{FF2B5EF4-FFF2-40B4-BE49-F238E27FC236}">
                <a16:creationId xmlns:a16="http://schemas.microsoft.com/office/drawing/2014/main" id="{836695CB-0FCD-F5B5-36A6-4FDD1FDA2D62}"/>
              </a:ext>
            </a:extLst>
          </p:cNvPr>
          <p:cNvSpPr/>
          <p:nvPr/>
        </p:nvSpPr>
        <p:spPr>
          <a:xfrm rot="8177382">
            <a:off x="3057187" y="1794394"/>
            <a:ext cx="658761" cy="176980"/>
          </a:xfrm>
          <a:prstGeom prst="righ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9A9163D-B3DA-64EB-C694-BDE0FFF328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98" y="5643101"/>
            <a:ext cx="3140250" cy="121489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4A7F7C84-8D8C-9340-5526-507960C272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98" y="4428201"/>
            <a:ext cx="3140250" cy="1214900"/>
          </a:xfrm>
          <a:prstGeom prst="rect">
            <a:avLst/>
          </a:prstGeom>
        </p:spPr>
      </p:pic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A4BD4392-8BC5-9815-FE17-E71F76AD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3E9AE11-F218-A81A-10AD-11A7FC512A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8436" y="4466041"/>
            <a:ext cx="7598507" cy="218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62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63810D6A-6469-A0EF-1E6A-831A2FA2D136}"/>
              </a:ext>
            </a:extLst>
          </p:cNvPr>
          <p:cNvSpPr txBox="1"/>
          <p:nvPr/>
        </p:nvSpPr>
        <p:spPr>
          <a:xfrm>
            <a:off x="4319713" y="2890391"/>
            <a:ext cx="355257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 err="1"/>
              <a:t>MSc</a:t>
            </a:r>
            <a:r>
              <a:rPr lang="it-IT" sz="4400" dirty="0"/>
              <a:t>. Thesis </a:t>
            </a:r>
          </a:p>
          <a:p>
            <a:pPr algn="ctr"/>
            <a:r>
              <a:rPr lang="it-IT" sz="4400" dirty="0"/>
              <a:t>A brief </a:t>
            </a:r>
            <a:r>
              <a:rPr lang="it-IT" sz="4400" dirty="0" err="1"/>
              <a:t>outline</a:t>
            </a:r>
            <a:endParaRPr lang="it-IT" sz="440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4F6AEEA-1EC1-6321-D0A0-EA971CD1E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alessandro.storer@unimib.it </a:t>
            </a:r>
          </a:p>
        </p:txBody>
      </p:sp>
    </p:spTree>
    <p:extLst>
      <p:ext uri="{BB962C8B-B14F-4D97-AF65-F5344CB8AC3E}">
        <p14:creationId xmlns:p14="http://schemas.microsoft.com/office/powerpoint/2010/main" val="4214096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>
            <a:extLst>
              <a:ext uri="{FF2B5EF4-FFF2-40B4-BE49-F238E27FC236}">
                <a16:creationId xmlns:a16="http://schemas.microsoft.com/office/drawing/2014/main" id="{4F01CB1F-05AE-B8CD-0C67-CEDBE6AE23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0046" y="-1190381"/>
            <a:ext cx="13806367" cy="9238761"/>
          </a:xfrm>
          <a:prstGeom prst="rect">
            <a:avLst/>
          </a:prstGeom>
        </p:spPr>
      </p:pic>
      <p:sp>
        <p:nvSpPr>
          <p:cNvPr id="7" name="Freccia circolare in su 6">
            <a:extLst>
              <a:ext uri="{FF2B5EF4-FFF2-40B4-BE49-F238E27FC236}">
                <a16:creationId xmlns:a16="http://schemas.microsoft.com/office/drawing/2014/main" id="{8568668F-4D5A-D52E-FAAD-3B47BF1EA1B2}"/>
              </a:ext>
            </a:extLst>
          </p:cNvPr>
          <p:cNvSpPr/>
          <p:nvPr/>
        </p:nvSpPr>
        <p:spPr>
          <a:xfrm rot="18030848">
            <a:off x="7859850" y="4957503"/>
            <a:ext cx="429056" cy="302336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>
              <a:solidFill>
                <a:schemeClr val="tx1"/>
              </a:solidFill>
            </a:endParaRPr>
          </a:p>
        </p:txBody>
      </p:sp>
      <p:sp>
        <p:nvSpPr>
          <p:cNvPr id="8" name="Freccia circolare in su 7">
            <a:extLst>
              <a:ext uri="{FF2B5EF4-FFF2-40B4-BE49-F238E27FC236}">
                <a16:creationId xmlns:a16="http://schemas.microsoft.com/office/drawing/2014/main" id="{6678E864-007B-7435-581E-021322D0C096}"/>
              </a:ext>
            </a:extLst>
          </p:cNvPr>
          <p:cNvSpPr/>
          <p:nvPr/>
        </p:nvSpPr>
        <p:spPr>
          <a:xfrm rot="9054508">
            <a:off x="7755012" y="4264024"/>
            <a:ext cx="429056" cy="319052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>
              <a:solidFill>
                <a:schemeClr val="tx1"/>
              </a:solidFill>
            </a:endParaRPr>
          </a:p>
        </p:txBody>
      </p:sp>
      <p:sp>
        <p:nvSpPr>
          <p:cNvPr id="9" name="Freccia circolare in su 8">
            <a:extLst>
              <a:ext uri="{FF2B5EF4-FFF2-40B4-BE49-F238E27FC236}">
                <a16:creationId xmlns:a16="http://schemas.microsoft.com/office/drawing/2014/main" id="{F14434BF-11BC-85C5-112D-155C35497DDB}"/>
              </a:ext>
            </a:extLst>
          </p:cNvPr>
          <p:cNvSpPr/>
          <p:nvPr/>
        </p:nvSpPr>
        <p:spPr>
          <a:xfrm rot="11485598">
            <a:off x="6587334" y="4304361"/>
            <a:ext cx="429056" cy="302336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>
              <a:solidFill>
                <a:schemeClr val="tx1"/>
              </a:solidFill>
            </a:endParaRPr>
          </a:p>
        </p:txBody>
      </p:sp>
      <p:sp>
        <p:nvSpPr>
          <p:cNvPr id="10" name="Freccia circolare in su 9">
            <a:extLst>
              <a:ext uri="{FF2B5EF4-FFF2-40B4-BE49-F238E27FC236}">
                <a16:creationId xmlns:a16="http://schemas.microsoft.com/office/drawing/2014/main" id="{F0827194-2490-B3B3-011A-7F889BFA5867}"/>
              </a:ext>
            </a:extLst>
          </p:cNvPr>
          <p:cNvSpPr/>
          <p:nvPr/>
        </p:nvSpPr>
        <p:spPr>
          <a:xfrm rot="4681794">
            <a:off x="6537711" y="4984117"/>
            <a:ext cx="429056" cy="302336"/>
          </a:xfrm>
          <a:prstGeom prst="curvedUpArrow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>
              <a:solidFill>
                <a:schemeClr val="tx1"/>
              </a:solidFill>
            </a:endParaRP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0474E69D-0D2A-9181-D2AA-8B2BB4749359}"/>
              </a:ext>
            </a:extLst>
          </p:cNvPr>
          <p:cNvGrpSpPr/>
          <p:nvPr/>
        </p:nvGrpSpPr>
        <p:grpSpPr>
          <a:xfrm>
            <a:off x="887685" y="4022231"/>
            <a:ext cx="2637706" cy="2092209"/>
            <a:chOff x="736981" y="4138615"/>
            <a:chExt cx="2714029" cy="2152747"/>
          </a:xfrm>
        </p:grpSpPr>
        <p:grpSp>
          <p:nvGrpSpPr>
            <p:cNvPr id="36" name="Gruppo 35">
              <a:extLst>
                <a:ext uri="{FF2B5EF4-FFF2-40B4-BE49-F238E27FC236}">
                  <a16:creationId xmlns:a16="http://schemas.microsoft.com/office/drawing/2014/main" id="{C25729C2-99B5-3635-8DF3-C648831ECFC7}"/>
                </a:ext>
              </a:extLst>
            </p:cNvPr>
            <p:cNvGrpSpPr/>
            <p:nvPr/>
          </p:nvGrpSpPr>
          <p:grpSpPr>
            <a:xfrm>
              <a:off x="736981" y="4138615"/>
              <a:ext cx="1483568" cy="987959"/>
              <a:chOff x="858416" y="3931990"/>
              <a:chExt cx="1483568" cy="987959"/>
            </a:xfrm>
          </p:grpSpPr>
          <p:cxnSp>
            <p:nvCxnSpPr>
              <p:cNvPr id="33" name="Connettore 2 32">
                <a:extLst>
                  <a:ext uri="{FF2B5EF4-FFF2-40B4-BE49-F238E27FC236}">
                    <a16:creationId xmlns:a16="http://schemas.microsoft.com/office/drawing/2014/main" id="{36F1B81E-8360-BBDF-C323-DC8BA9AF9D68}"/>
                  </a:ext>
                </a:extLst>
              </p:cNvPr>
              <p:cNvCxnSpPr/>
              <p:nvPr/>
            </p:nvCxnSpPr>
            <p:spPr>
              <a:xfrm>
                <a:off x="858416" y="4394718"/>
                <a:ext cx="1483568" cy="525231"/>
              </a:xfrm>
              <a:prstGeom prst="straightConnector1">
                <a:avLst/>
              </a:prstGeom>
              <a:ln w="38100">
                <a:solidFill>
                  <a:srgbClr val="FFFF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nettore diritto 34">
                <a:extLst>
                  <a:ext uri="{FF2B5EF4-FFF2-40B4-BE49-F238E27FC236}">
                    <a16:creationId xmlns:a16="http://schemas.microsoft.com/office/drawing/2014/main" id="{C00A9132-D725-94FC-5286-ECC80A742105}"/>
                  </a:ext>
                </a:extLst>
              </p:cNvPr>
              <p:cNvCxnSpPr/>
              <p:nvPr/>
            </p:nvCxnSpPr>
            <p:spPr>
              <a:xfrm flipV="1">
                <a:off x="858416" y="3931990"/>
                <a:ext cx="0" cy="481390"/>
              </a:xfrm>
              <a:prstGeom prst="line">
                <a:avLst/>
              </a:prstGeom>
              <a:ln w="38100">
                <a:solidFill>
                  <a:srgbClr val="FFFF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CasellaDiTesto 37">
              <a:extLst>
                <a:ext uri="{FF2B5EF4-FFF2-40B4-BE49-F238E27FC236}">
                  <a16:creationId xmlns:a16="http://schemas.microsoft.com/office/drawing/2014/main" id="{DA4D4646-86B8-E4F1-B64E-EC4894D1C529}"/>
                </a:ext>
              </a:extLst>
            </p:cNvPr>
            <p:cNvSpPr txBox="1"/>
            <p:nvPr/>
          </p:nvSpPr>
          <p:spPr>
            <a:xfrm rot="1206463">
              <a:off x="949595" y="4369328"/>
              <a:ext cx="666682" cy="3719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1749" dirty="0">
                  <a:solidFill>
                    <a:srgbClr val="FFFF00"/>
                  </a:solidFill>
                </a:rPr>
                <a:t>wind</a:t>
              </a:r>
            </a:p>
          </p:txBody>
        </p:sp>
        <p:cxnSp>
          <p:nvCxnSpPr>
            <p:cNvPr id="43" name="Connettore curvo 42">
              <a:extLst>
                <a:ext uri="{FF2B5EF4-FFF2-40B4-BE49-F238E27FC236}">
                  <a16:creationId xmlns:a16="http://schemas.microsoft.com/office/drawing/2014/main" id="{295B91A7-51EB-4FC4-4D58-1180665068F2}"/>
                </a:ext>
              </a:extLst>
            </p:cNvPr>
            <p:cNvCxnSpPr/>
            <p:nvPr/>
          </p:nvCxnSpPr>
          <p:spPr>
            <a:xfrm rot="10800000">
              <a:off x="1035561" y="5420769"/>
              <a:ext cx="1651518" cy="645480"/>
            </a:xfrm>
            <a:prstGeom prst="curvedConnector3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curvo 43">
              <a:extLst>
                <a:ext uri="{FF2B5EF4-FFF2-40B4-BE49-F238E27FC236}">
                  <a16:creationId xmlns:a16="http://schemas.microsoft.com/office/drawing/2014/main" id="{10D2123C-BA73-895A-515B-631E0279FDDE}"/>
                </a:ext>
              </a:extLst>
            </p:cNvPr>
            <p:cNvCxnSpPr/>
            <p:nvPr/>
          </p:nvCxnSpPr>
          <p:spPr>
            <a:xfrm rot="10800000">
              <a:off x="915981" y="5520545"/>
              <a:ext cx="1651518" cy="645480"/>
            </a:xfrm>
            <a:prstGeom prst="curvedConnector3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curvo 44">
              <a:extLst>
                <a:ext uri="{FF2B5EF4-FFF2-40B4-BE49-F238E27FC236}">
                  <a16:creationId xmlns:a16="http://schemas.microsoft.com/office/drawing/2014/main" id="{26671840-DE51-D6C9-9024-4ECC8904E9A0}"/>
                </a:ext>
              </a:extLst>
            </p:cNvPr>
            <p:cNvCxnSpPr/>
            <p:nvPr/>
          </p:nvCxnSpPr>
          <p:spPr>
            <a:xfrm rot="10800000">
              <a:off x="824131" y="5645882"/>
              <a:ext cx="1651518" cy="645480"/>
            </a:xfrm>
            <a:prstGeom prst="curvedConnector3">
              <a:avLst/>
            </a:prstGeom>
            <a:ln w="28575">
              <a:solidFill>
                <a:schemeClr val="accent1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CasellaDiTesto 45">
              <a:extLst>
                <a:ext uri="{FF2B5EF4-FFF2-40B4-BE49-F238E27FC236}">
                  <a16:creationId xmlns:a16="http://schemas.microsoft.com/office/drawing/2014/main" id="{077DAB16-F2FE-7EE1-6248-06AEC52D33D3}"/>
                </a:ext>
              </a:extLst>
            </p:cNvPr>
            <p:cNvSpPr txBox="1"/>
            <p:nvPr/>
          </p:nvSpPr>
          <p:spPr>
            <a:xfrm>
              <a:off x="2117911" y="5605435"/>
              <a:ext cx="13330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749" dirty="0" err="1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currents</a:t>
              </a:r>
              <a:endParaRPr lang="it-IT" sz="1749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sp>
        <p:nvSpPr>
          <p:cNvPr id="47" name="CasellaDiTesto 46">
            <a:extLst>
              <a:ext uri="{FF2B5EF4-FFF2-40B4-BE49-F238E27FC236}">
                <a16:creationId xmlns:a16="http://schemas.microsoft.com/office/drawing/2014/main" id="{67520DA9-1039-B74B-24DA-3CEF0185C563}"/>
              </a:ext>
            </a:extLst>
          </p:cNvPr>
          <p:cNvSpPr txBox="1"/>
          <p:nvPr/>
        </p:nvSpPr>
        <p:spPr>
          <a:xfrm>
            <a:off x="9204142" y="4504246"/>
            <a:ext cx="2719394" cy="568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110" dirty="0">
                <a:solidFill>
                  <a:srgbClr val="FF0000"/>
                </a:solidFill>
              </a:rPr>
              <a:t>SST, </a:t>
            </a:r>
            <a:r>
              <a:rPr lang="it-IT" sz="3110" dirty="0">
                <a:solidFill>
                  <a:srgbClr val="FFC000"/>
                </a:solidFill>
              </a:rPr>
              <a:t>q source</a:t>
            </a:r>
            <a:endParaRPr lang="it-IT" sz="3110" dirty="0">
              <a:solidFill>
                <a:srgbClr val="FF0000"/>
              </a:solidFill>
            </a:endParaRPr>
          </a:p>
        </p:txBody>
      </p:sp>
      <p:sp>
        <p:nvSpPr>
          <p:cNvPr id="42" name="Freccia in su 41">
            <a:extLst>
              <a:ext uri="{FF2B5EF4-FFF2-40B4-BE49-F238E27FC236}">
                <a16:creationId xmlns:a16="http://schemas.microsoft.com/office/drawing/2014/main" id="{EB18F5B4-5DE0-4FBA-4303-D1CE5BAD3ACD}"/>
              </a:ext>
            </a:extLst>
          </p:cNvPr>
          <p:cNvSpPr/>
          <p:nvPr/>
        </p:nvSpPr>
        <p:spPr>
          <a:xfrm rot="10800000">
            <a:off x="7089598" y="4260296"/>
            <a:ext cx="196545" cy="677547"/>
          </a:xfrm>
          <a:prstGeom prst="upArrow">
            <a:avLst/>
          </a:prstGeom>
          <a:solidFill>
            <a:srgbClr val="DEF74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48" name="Freccia in su 47">
            <a:extLst>
              <a:ext uri="{FF2B5EF4-FFF2-40B4-BE49-F238E27FC236}">
                <a16:creationId xmlns:a16="http://schemas.microsoft.com/office/drawing/2014/main" id="{EA70A377-12F9-6EDB-89AC-2FBA549D768A}"/>
              </a:ext>
            </a:extLst>
          </p:cNvPr>
          <p:cNvSpPr/>
          <p:nvPr/>
        </p:nvSpPr>
        <p:spPr>
          <a:xfrm>
            <a:off x="7425063" y="4243307"/>
            <a:ext cx="196545" cy="677547"/>
          </a:xfrm>
          <a:prstGeom prst="upArrow">
            <a:avLst/>
          </a:prstGeom>
          <a:solidFill>
            <a:srgbClr val="DEF74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49" name="CasellaDiTesto 48">
            <a:extLst>
              <a:ext uri="{FF2B5EF4-FFF2-40B4-BE49-F238E27FC236}">
                <a16:creationId xmlns:a16="http://schemas.microsoft.com/office/drawing/2014/main" id="{49166B14-41C4-6149-E689-EFE49B30F8A9}"/>
              </a:ext>
            </a:extLst>
          </p:cNvPr>
          <p:cNvSpPr txBox="1"/>
          <p:nvPr/>
        </p:nvSpPr>
        <p:spPr>
          <a:xfrm>
            <a:off x="6709476" y="5288786"/>
            <a:ext cx="1948536" cy="6281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749" dirty="0" err="1">
                <a:solidFill>
                  <a:srgbClr val="FFFF00"/>
                </a:solidFill>
              </a:rPr>
              <a:t>Turbulent</a:t>
            </a:r>
            <a:r>
              <a:rPr lang="it-IT" sz="1749" dirty="0">
                <a:solidFill>
                  <a:srgbClr val="FFFF00"/>
                </a:solidFill>
              </a:rPr>
              <a:t> </a:t>
            </a:r>
            <a:r>
              <a:rPr lang="it-IT" sz="1749" dirty="0" err="1">
                <a:solidFill>
                  <a:srgbClr val="FFFF00"/>
                </a:solidFill>
              </a:rPr>
              <a:t>fluxes</a:t>
            </a:r>
            <a:endParaRPr lang="it-IT" sz="1749" dirty="0">
              <a:solidFill>
                <a:srgbClr val="FFFF00"/>
              </a:solidFill>
            </a:endParaRPr>
          </a:p>
          <a:p>
            <a:r>
              <a:rPr lang="it-IT" sz="1749" dirty="0">
                <a:solidFill>
                  <a:srgbClr val="FFFF00"/>
                </a:solidFill>
              </a:rPr>
              <a:t>LHF, SHF</a:t>
            </a:r>
            <a:endParaRPr lang="en-GB" sz="1749" dirty="0">
              <a:solidFill>
                <a:srgbClr val="FFFF00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D2262DB-29AD-C971-13C7-6E53F9315E8A}"/>
              </a:ext>
            </a:extLst>
          </p:cNvPr>
          <p:cNvSpPr txBox="1"/>
          <p:nvPr/>
        </p:nvSpPr>
        <p:spPr>
          <a:xfrm>
            <a:off x="9618534" y="3952331"/>
            <a:ext cx="1713894" cy="568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11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T , </a:t>
            </a:r>
            <a:r>
              <a:rPr lang="it-IT" sz="3110" dirty="0">
                <a:solidFill>
                  <a:srgbClr val="FFC000"/>
                </a:solidFill>
              </a:rPr>
              <a:t>q</a:t>
            </a:r>
            <a:r>
              <a:rPr lang="it-IT" sz="311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 air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26E2E92-2B18-52FC-711A-0ECD6E720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F6E8FE-BAF5-4F25-A070-95EFCE784FE8}" type="slidenum">
              <a:rPr lang="en-GB" smtClean="0"/>
              <a:t>5</a:t>
            </a:fld>
            <a:endParaRPr lang="en-GB"/>
          </a:p>
        </p:txBody>
      </p:sp>
      <p:sp>
        <p:nvSpPr>
          <p:cNvPr id="6" name="Figura a mano libera: forma 5">
            <a:extLst>
              <a:ext uri="{FF2B5EF4-FFF2-40B4-BE49-F238E27FC236}">
                <a16:creationId xmlns:a16="http://schemas.microsoft.com/office/drawing/2014/main" id="{D9F82DF6-EF5D-A875-A4F9-93ACBDB12A54}"/>
              </a:ext>
            </a:extLst>
          </p:cNvPr>
          <p:cNvSpPr/>
          <p:nvPr/>
        </p:nvSpPr>
        <p:spPr>
          <a:xfrm>
            <a:off x="1535799" y="3756527"/>
            <a:ext cx="10532125" cy="299383"/>
          </a:xfrm>
          <a:custGeom>
            <a:avLst/>
            <a:gdLst>
              <a:gd name="connsiteX0" fmla="*/ 0 w 10532125"/>
              <a:gd name="connsiteY0" fmla="*/ 297456 h 299383"/>
              <a:gd name="connsiteX1" fmla="*/ 341523 w 10532125"/>
              <a:gd name="connsiteY1" fmla="*/ 110169 h 299383"/>
              <a:gd name="connsiteX2" fmla="*/ 528810 w 10532125"/>
              <a:gd name="connsiteY2" fmla="*/ 110169 h 299383"/>
              <a:gd name="connsiteX3" fmla="*/ 738130 w 10532125"/>
              <a:gd name="connsiteY3" fmla="*/ 110169 h 299383"/>
              <a:gd name="connsiteX4" fmla="*/ 947451 w 10532125"/>
              <a:gd name="connsiteY4" fmla="*/ 198304 h 299383"/>
              <a:gd name="connsiteX5" fmla="*/ 1233889 w 10532125"/>
              <a:gd name="connsiteY5" fmla="*/ 264405 h 299383"/>
              <a:gd name="connsiteX6" fmla="*/ 1597446 w 10532125"/>
              <a:gd name="connsiteY6" fmla="*/ 297456 h 299383"/>
              <a:gd name="connsiteX7" fmla="*/ 1828800 w 10532125"/>
              <a:gd name="connsiteY7" fmla="*/ 209321 h 299383"/>
              <a:gd name="connsiteX8" fmla="*/ 2049137 w 10532125"/>
              <a:gd name="connsiteY8" fmla="*/ 143220 h 299383"/>
              <a:gd name="connsiteX9" fmla="*/ 2423711 w 10532125"/>
              <a:gd name="connsiteY9" fmla="*/ 88135 h 299383"/>
              <a:gd name="connsiteX10" fmla="*/ 2688116 w 10532125"/>
              <a:gd name="connsiteY10" fmla="*/ 176270 h 299383"/>
              <a:gd name="connsiteX11" fmla="*/ 2974554 w 10532125"/>
              <a:gd name="connsiteY11" fmla="*/ 242371 h 299383"/>
              <a:gd name="connsiteX12" fmla="*/ 3415229 w 10532125"/>
              <a:gd name="connsiteY12" fmla="*/ 275422 h 299383"/>
              <a:gd name="connsiteX13" fmla="*/ 3734718 w 10532125"/>
              <a:gd name="connsiteY13" fmla="*/ 220338 h 299383"/>
              <a:gd name="connsiteX14" fmla="*/ 4450814 w 10532125"/>
              <a:gd name="connsiteY14" fmla="*/ 165253 h 299383"/>
              <a:gd name="connsiteX15" fmla="*/ 4682169 w 10532125"/>
              <a:gd name="connsiteY15" fmla="*/ 209321 h 299383"/>
              <a:gd name="connsiteX16" fmla="*/ 4935557 w 10532125"/>
              <a:gd name="connsiteY16" fmla="*/ 275422 h 299383"/>
              <a:gd name="connsiteX17" fmla="*/ 5563518 w 10532125"/>
              <a:gd name="connsiteY17" fmla="*/ 165253 h 299383"/>
              <a:gd name="connsiteX18" fmla="*/ 6301648 w 10532125"/>
              <a:gd name="connsiteY18" fmla="*/ 55085 h 299383"/>
              <a:gd name="connsiteX19" fmla="*/ 6742323 w 10532125"/>
              <a:gd name="connsiteY19" fmla="*/ 66102 h 299383"/>
              <a:gd name="connsiteX20" fmla="*/ 6951643 w 10532125"/>
              <a:gd name="connsiteY20" fmla="*/ 132203 h 299383"/>
              <a:gd name="connsiteX21" fmla="*/ 7194014 w 10532125"/>
              <a:gd name="connsiteY21" fmla="*/ 132203 h 299383"/>
              <a:gd name="connsiteX22" fmla="*/ 7612655 w 10532125"/>
              <a:gd name="connsiteY22" fmla="*/ 132203 h 299383"/>
              <a:gd name="connsiteX23" fmla="*/ 7998246 w 10532125"/>
              <a:gd name="connsiteY23" fmla="*/ 121186 h 299383"/>
              <a:gd name="connsiteX24" fmla="*/ 8328752 w 10532125"/>
              <a:gd name="connsiteY24" fmla="*/ 66102 h 299383"/>
              <a:gd name="connsiteX25" fmla="*/ 8637224 w 10532125"/>
              <a:gd name="connsiteY25" fmla="*/ 0 h 299383"/>
              <a:gd name="connsiteX26" fmla="*/ 8923663 w 10532125"/>
              <a:gd name="connsiteY26" fmla="*/ 66102 h 299383"/>
              <a:gd name="connsiteX27" fmla="*/ 9066882 w 10532125"/>
              <a:gd name="connsiteY27" fmla="*/ 143220 h 299383"/>
              <a:gd name="connsiteX28" fmla="*/ 9364337 w 10532125"/>
              <a:gd name="connsiteY28" fmla="*/ 143220 h 299383"/>
              <a:gd name="connsiteX29" fmla="*/ 10168569 w 10532125"/>
              <a:gd name="connsiteY29" fmla="*/ 143220 h 299383"/>
              <a:gd name="connsiteX30" fmla="*/ 10421957 w 10532125"/>
              <a:gd name="connsiteY30" fmla="*/ 154237 h 299383"/>
              <a:gd name="connsiteX31" fmla="*/ 10532125 w 10532125"/>
              <a:gd name="connsiteY31" fmla="*/ 165253 h 2993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0532125" h="299383">
                <a:moveTo>
                  <a:pt x="0" y="297456"/>
                </a:moveTo>
                <a:cubicBezTo>
                  <a:pt x="126694" y="219419"/>
                  <a:pt x="253388" y="141383"/>
                  <a:pt x="341523" y="110169"/>
                </a:cubicBezTo>
                <a:cubicBezTo>
                  <a:pt x="429658" y="78955"/>
                  <a:pt x="528810" y="110169"/>
                  <a:pt x="528810" y="110169"/>
                </a:cubicBezTo>
                <a:cubicBezTo>
                  <a:pt x="594911" y="110169"/>
                  <a:pt x="668357" y="95480"/>
                  <a:pt x="738130" y="110169"/>
                </a:cubicBezTo>
                <a:cubicBezTo>
                  <a:pt x="807903" y="124858"/>
                  <a:pt x="864825" y="172598"/>
                  <a:pt x="947451" y="198304"/>
                </a:cubicBezTo>
                <a:cubicBezTo>
                  <a:pt x="1030078" y="224010"/>
                  <a:pt x="1125557" y="247880"/>
                  <a:pt x="1233889" y="264405"/>
                </a:cubicBezTo>
                <a:cubicBezTo>
                  <a:pt x="1342221" y="280930"/>
                  <a:pt x="1498294" y="306637"/>
                  <a:pt x="1597446" y="297456"/>
                </a:cubicBezTo>
                <a:cubicBezTo>
                  <a:pt x="1696598" y="288275"/>
                  <a:pt x="1753518" y="235027"/>
                  <a:pt x="1828800" y="209321"/>
                </a:cubicBezTo>
                <a:cubicBezTo>
                  <a:pt x="1904082" y="183615"/>
                  <a:pt x="1949985" y="163418"/>
                  <a:pt x="2049137" y="143220"/>
                </a:cubicBezTo>
                <a:cubicBezTo>
                  <a:pt x="2148289" y="123022"/>
                  <a:pt x="2317215" y="82627"/>
                  <a:pt x="2423711" y="88135"/>
                </a:cubicBezTo>
                <a:cubicBezTo>
                  <a:pt x="2530207" y="93643"/>
                  <a:pt x="2596309" y="150564"/>
                  <a:pt x="2688116" y="176270"/>
                </a:cubicBezTo>
                <a:cubicBezTo>
                  <a:pt x="2779923" y="201976"/>
                  <a:pt x="2853369" y="225846"/>
                  <a:pt x="2974554" y="242371"/>
                </a:cubicBezTo>
                <a:cubicBezTo>
                  <a:pt x="3095740" y="258896"/>
                  <a:pt x="3288535" y="279094"/>
                  <a:pt x="3415229" y="275422"/>
                </a:cubicBezTo>
                <a:cubicBezTo>
                  <a:pt x="3541923" y="271750"/>
                  <a:pt x="3562121" y="238699"/>
                  <a:pt x="3734718" y="220338"/>
                </a:cubicBezTo>
                <a:cubicBezTo>
                  <a:pt x="3907315" y="201977"/>
                  <a:pt x="4292906" y="167089"/>
                  <a:pt x="4450814" y="165253"/>
                </a:cubicBezTo>
                <a:cubicBezTo>
                  <a:pt x="4608722" y="163417"/>
                  <a:pt x="4601379" y="190960"/>
                  <a:pt x="4682169" y="209321"/>
                </a:cubicBezTo>
                <a:cubicBezTo>
                  <a:pt x="4762959" y="227682"/>
                  <a:pt x="4788666" y="282767"/>
                  <a:pt x="4935557" y="275422"/>
                </a:cubicBezTo>
                <a:cubicBezTo>
                  <a:pt x="5082448" y="268077"/>
                  <a:pt x="5335836" y="201976"/>
                  <a:pt x="5563518" y="165253"/>
                </a:cubicBezTo>
                <a:cubicBezTo>
                  <a:pt x="5791200" y="128530"/>
                  <a:pt x="6105181" y="71610"/>
                  <a:pt x="6301648" y="55085"/>
                </a:cubicBezTo>
                <a:cubicBezTo>
                  <a:pt x="6498116" y="38560"/>
                  <a:pt x="6633991" y="53249"/>
                  <a:pt x="6742323" y="66102"/>
                </a:cubicBezTo>
                <a:cubicBezTo>
                  <a:pt x="6850656" y="78955"/>
                  <a:pt x="6876361" y="121186"/>
                  <a:pt x="6951643" y="132203"/>
                </a:cubicBezTo>
                <a:cubicBezTo>
                  <a:pt x="7026925" y="143220"/>
                  <a:pt x="7194014" y="132203"/>
                  <a:pt x="7194014" y="132203"/>
                </a:cubicBezTo>
                <a:lnTo>
                  <a:pt x="7612655" y="132203"/>
                </a:lnTo>
                <a:cubicBezTo>
                  <a:pt x="7746694" y="130367"/>
                  <a:pt x="7878896" y="132203"/>
                  <a:pt x="7998246" y="121186"/>
                </a:cubicBezTo>
                <a:cubicBezTo>
                  <a:pt x="8117596" y="110169"/>
                  <a:pt x="8222256" y="86300"/>
                  <a:pt x="8328752" y="66102"/>
                </a:cubicBezTo>
                <a:cubicBezTo>
                  <a:pt x="8435248" y="45904"/>
                  <a:pt x="8538072" y="0"/>
                  <a:pt x="8637224" y="0"/>
                </a:cubicBezTo>
                <a:cubicBezTo>
                  <a:pt x="8736376" y="0"/>
                  <a:pt x="8852053" y="42232"/>
                  <a:pt x="8923663" y="66102"/>
                </a:cubicBezTo>
                <a:cubicBezTo>
                  <a:pt x="8995273" y="89972"/>
                  <a:pt x="8993436" y="130367"/>
                  <a:pt x="9066882" y="143220"/>
                </a:cubicBezTo>
                <a:cubicBezTo>
                  <a:pt x="9140328" y="156073"/>
                  <a:pt x="9364337" y="143220"/>
                  <a:pt x="9364337" y="143220"/>
                </a:cubicBezTo>
                <a:lnTo>
                  <a:pt x="10168569" y="143220"/>
                </a:lnTo>
                <a:cubicBezTo>
                  <a:pt x="10344839" y="145056"/>
                  <a:pt x="10361364" y="150565"/>
                  <a:pt x="10421957" y="154237"/>
                </a:cubicBezTo>
                <a:cubicBezTo>
                  <a:pt x="10482550" y="157909"/>
                  <a:pt x="10507337" y="161581"/>
                  <a:pt x="10532125" y="165253"/>
                </a:cubicBezTo>
              </a:path>
            </a:pathLst>
          </a:custGeom>
          <a:noFill/>
          <a:ln w="38100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C425D67-12BE-9072-4448-A5C0F94AD732}"/>
              </a:ext>
            </a:extLst>
          </p:cNvPr>
          <p:cNvSpPr txBox="1"/>
          <p:nvPr/>
        </p:nvSpPr>
        <p:spPr>
          <a:xfrm>
            <a:off x="10240691" y="3273466"/>
            <a:ext cx="19586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 err="1"/>
              <a:t>Boundary</a:t>
            </a:r>
            <a:r>
              <a:rPr lang="it-IT" sz="2000" dirty="0"/>
              <a:t> Layer </a:t>
            </a:r>
          </a:p>
        </p:txBody>
      </p:sp>
    </p:spTree>
    <p:extLst>
      <p:ext uri="{BB962C8B-B14F-4D97-AF65-F5344CB8AC3E}">
        <p14:creationId xmlns:p14="http://schemas.microsoft.com/office/powerpoint/2010/main" val="248822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47" grpId="0"/>
      <p:bldP spid="42" grpId="0" animBg="1"/>
      <p:bldP spid="48" grpId="0" animBg="1"/>
      <p:bldP spid="49" grpId="0"/>
      <p:bldP spid="2" grpId="0"/>
      <p:bldP spid="6" grpId="0" animBg="1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82A9736-2F29-A45D-FDA7-3F5A8E1B7D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184" y="842631"/>
            <a:ext cx="10980504" cy="506436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22D46FC-5EDA-ECBE-3360-97BFD1F43C2E}"/>
              </a:ext>
            </a:extLst>
          </p:cNvPr>
          <p:cNvSpPr txBox="1"/>
          <p:nvPr/>
        </p:nvSpPr>
        <p:spPr>
          <a:xfrm>
            <a:off x="3656872" y="855089"/>
            <a:ext cx="5176097" cy="361509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it-IT" sz="1749" b="1" dirty="0"/>
              <a:t>High-pass </a:t>
            </a:r>
            <a:r>
              <a:rPr lang="it-IT" sz="1749" b="1" dirty="0" err="1"/>
              <a:t>filtered</a:t>
            </a:r>
            <a:r>
              <a:rPr lang="it-IT" sz="1749" b="1" dirty="0"/>
              <a:t> fields (200 km) – 11th Feb. 2020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5FEC454-6B7B-43AD-3237-666DA1DB2F25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 err="1"/>
              <a:t>Fully</a:t>
            </a:r>
            <a:r>
              <a:rPr lang="it-IT" sz="2721" b="1" dirty="0"/>
              <a:t> </a:t>
            </a:r>
            <a:r>
              <a:rPr lang="it-IT" sz="2721" b="1" dirty="0" err="1"/>
              <a:t>coupled</a:t>
            </a:r>
            <a:r>
              <a:rPr lang="it-IT" sz="2721" b="1" dirty="0"/>
              <a:t> 3D </a:t>
            </a:r>
            <a:r>
              <a:rPr lang="it-IT" sz="2721" b="1" dirty="0" err="1"/>
              <a:t>simulation</a:t>
            </a:r>
            <a:endParaRPr lang="it-IT" sz="1944" b="1" dirty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6331E7DD-96E0-8521-4B50-01DF4FBC82A0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9" name="Segnaposto piè di pagina 1">
            <a:extLst>
              <a:ext uri="{FF2B5EF4-FFF2-40B4-BE49-F238E27FC236}">
                <a16:creationId xmlns:a16="http://schemas.microsoft.com/office/drawing/2014/main" id="{B99188E6-96F9-513F-8B04-67CBE3B03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22515" y="6356351"/>
            <a:ext cx="5146971" cy="365125"/>
          </a:xfrm>
        </p:spPr>
        <p:txBody>
          <a:bodyPr/>
          <a:lstStyle/>
          <a:p>
            <a:r>
              <a:rPr lang="en-GB"/>
              <a:t>alessandro.storer@unimib.it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14188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14530C-BA37-81D4-B6AA-A55A94DB9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089ADEA5-BBF7-FDB4-3534-61D5C44B5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1584" y="1876108"/>
            <a:ext cx="6148986" cy="389135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FA0D41A-C80E-AA20-41C8-A7CB63367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429" y="1936762"/>
            <a:ext cx="5982621" cy="3698235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BB4EA037-2FEC-C4A8-4BF8-7204843CF6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9894" y="795934"/>
            <a:ext cx="4423381" cy="1024929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9C708B45-B2ED-7BD4-E8C0-154C43732FF6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 err="1"/>
              <a:t>What’s</a:t>
            </a:r>
            <a:r>
              <a:rPr lang="it-IT" sz="2721" b="1" dirty="0"/>
              <a:t> </a:t>
            </a:r>
            <a:r>
              <a:rPr lang="it-IT" sz="2721" b="1" dirty="0" err="1"/>
              <a:t>driving</a:t>
            </a:r>
            <a:r>
              <a:rPr lang="it-IT" sz="2721" b="1" dirty="0"/>
              <a:t> </a:t>
            </a:r>
            <a:r>
              <a:rPr lang="it-IT" sz="2721" b="1" dirty="0" err="1"/>
              <a:t>heat</a:t>
            </a:r>
            <a:r>
              <a:rPr lang="it-IT" sz="2721" b="1" dirty="0"/>
              <a:t> </a:t>
            </a:r>
            <a:r>
              <a:rPr lang="it-IT" sz="2721" b="1" dirty="0" err="1"/>
              <a:t>fluxes</a:t>
            </a:r>
            <a:r>
              <a:rPr lang="it-IT" sz="2721" b="1" dirty="0"/>
              <a:t>?</a:t>
            </a:r>
            <a:endParaRPr lang="it-IT" sz="1944" b="1" dirty="0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964E9BAB-378B-7550-8B02-BA84CD82D0BE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9" name="Segnaposto piè di pagina 1">
            <a:extLst>
              <a:ext uri="{FF2B5EF4-FFF2-40B4-BE49-F238E27FC236}">
                <a16:creationId xmlns:a16="http://schemas.microsoft.com/office/drawing/2014/main" id="{D7243277-E07F-D1D1-B89A-D62F44974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22515" y="6356351"/>
            <a:ext cx="5146971" cy="365125"/>
          </a:xfrm>
        </p:spPr>
        <p:txBody>
          <a:bodyPr/>
          <a:lstStyle/>
          <a:p>
            <a:r>
              <a:rPr lang="en-GB"/>
              <a:t>alessandro.storer@unimib.it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42557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AF0B0C-F1B8-AEDE-0B85-D040BE175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>
            <a:extLst>
              <a:ext uri="{FF2B5EF4-FFF2-40B4-BE49-F238E27FC236}">
                <a16:creationId xmlns:a16="http://schemas.microsoft.com/office/drawing/2014/main" id="{9A5815E9-761B-A367-327A-78FD798D6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956" y="1262267"/>
            <a:ext cx="3605898" cy="3042032"/>
          </a:xfrm>
          <a:prstGeom prst="rect">
            <a:avLst/>
          </a:prstGeom>
        </p:spPr>
      </p:pic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A1A95C5C-67D0-36FD-3F96-EA5CEFE42436}"/>
              </a:ext>
            </a:extLst>
          </p:cNvPr>
          <p:cNvSpPr txBox="1"/>
          <p:nvPr/>
        </p:nvSpPr>
        <p:spPr>
          <a:xfrm>
            <a:off x="8293029" y="5103479"/>
            <a:ext cx="3442916" cy="4486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333" dirty="0"/>
              <a:t>Temperature follows SST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64A42ED3-8F64-33F1-4FF6-B8328127F74C}"/>
              </a:ext>
            </a:extLst>
          </p:cNvPr>
          <p:cNvSpPr txBox="1"/>
          <p:nvPr/>
        </p:nvSpPr>
        <p:spPr>
          <a:xfrm>
            <a:off x="3502979" y="5122868"/>
            <a:ext cx="5924571" cy="508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2721" dirty="0"/>
              <a:t>Moisture decreases!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A784E06-E845-51F7-F261-0A81CE5224AB}"/>
              </a:ext>
            </a:extLst>
          </p:cNvPr>
          <p:cNvSpPr txBox="1"/>
          <p:nvPr/>
        </p:nvSpPr>
        <p:spPr>
          <a:xfrm>
            <a:off x="1549651" y="4929075"/>
            <a:ext cx="3684889" cy="15255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555" i="1" dirty="0" err="1"/>
              <a:t>starring</a:t>
            </a:r>
            <a:r>
              <a:rPr lang="it-IT" sz="1555" i="1" dirty="0"/>
              <a:t>:</a:t>
            </a:r>
          </a:p>
          <a:p>
            <a:endParaRPr lang="it-IT" sz="1555" i="1" dirty="0"/>
          </a:p>
          <a:p>
            <a:r>
              <a:rPr lang="it-IT" sz="1555" i="1" dirty="0"/>
              <a:t>Stevens et al. 2002</a:t>
            </a:r>
          </a:p>
          <a:p>
            <a:r>
              <a:rPr lang="it-IT" sz="1555" i="1" dirty="0" err="1"/>
              <a:t>Neggers</a:t>
            </a:r>
            <a:r>
              <a:rPr lang="it-IT" sz="1555" i="1" dirty="0"/>
              <a:t> et al. 2006</a:t>
            </a:r>
          </a:p>
          <a:p>
            <a:r>
              <a:rPr lang="it-IT" sz="1555" i="1" dirty="0"/>
              <a:t>Naumann et al. 2019</a:t>
            </a:r>
          </a:p>
          <a:p>
            <a:endParaRPr lang="en-GB" sz="1555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put penna 9">
                <a:extLst>
                  <a:ext uri="{FF2B5EF4-FFF2-40B4-BE49-F238E27FC236}">
                    <a16:creationId xmlns:a16="http://schemas.microsoft.com/office/drawing/2014/main" id="{2973406B-A718-EAAE-4198-4D2D8940F4A3}"/>
                  </a:ext>
                </a:extLst>
              </p14:cNvPr>
              <p14:cNvContentPartPr/>
              <p14:nvPr/>
            </p14:nvContentPartPr>
            <p14:xfrm>
              <a:off x="6250291" y="171074"/>
              <a:ext cx="350" cy="350"/>
            </p14:xfrm>
          </p:contentPart>
        </mc:Choice>
        <mc:Fallback xmlns="">
          <p:pic>
            <p:nvPicPr>
              <p:cNvPr id="10" name="Input penna 9">
                <a:extLst>
                  <a:ext uri="{FF2B5EF4-FFF2-40B4-BE49-F238E27FC236}">
                    <a16:creationId xmlns:a16="http://schemas.microsoft.com/office/drawing/2014/main" id="{2973406B-A718-EAAE-4198-4D2D8940F4A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232791" y="153574"/>
                <a:ext cx="35000" cy="35000"/>
              </a:xfrm>
              <a:prstGeom prst="rect">
                <a:avLst/>
              </a:prstGeom>
            </p:spPr>
          </p:pic>
        </mc:Fallback>
      </mc:AlternateContent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ADE542C3-7632-16D0-5C3D-ECAE7387C631}"/>
              </a:ext>
            </a:extLst>
          </p:cNvPr>
          <p:cNvSpPr txBox="1"/>
          <p:nvPr/>
        </p:nvSpPr>
        <p:spPr>
          <a:xfrm>
            <a:off x="6176996" y="5491047"/>
            <a:ext cx="715399" cy="8973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5248" dirty="0"/>
              <a:t>!?</a:t>
            </a:r>
            <a:endParaRPr lang="it-IT" sz="4276" dirty="0"/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3E03E2A1-137B-71A1-A3CB-F0F504E51A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73765" y="1102769"/>
            <a:ext cx="6785280" cy="401040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C16A1009-3DCC-2FDB-669E-4C04A3DE97E3}"/>
              </a:ext>
            </a:extLst>
          </p:cNvPr>
          <p:cNvSpPr txBox="1"/>
          <p:nvPr/>
        </p:nvSpPr>
        <p:spPr>
          <a:xfrm>
            <a:off x="3271287" y="148231"/>
            <a:ext cx="6417976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/>
              <a:t>Bulk Model</a:t>
            </a:r>
            <a:endParaRPr lang="it-IT" sz="1944" b="1" dirty="0"/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ED487A0E-BCE4-2612-E76D-9475B95AC1BC}"/>
              </a:ext>
            </a:extLst>
          </p:cNvPr>
          <p:cNvCxnSpPr>
            <a:cxnSpLocks/>
          </p:cNvCxnSpPr>
          <p:nvPr/>
        </p:nvCxnSpPr>
        <p:spPr>
          <a:xfrm>
            <a:off x="3099688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07CA764-FDD2-0A6C-46EA-08F9D4D0E944}"/>
              </a:ext>
            </a:extLst>
          </p:cNvPr>
          <p:cNvSpPr txBox="1"/>
          <p:nvPr/>
        </p:nvSpPr>
        <p:spPr>
          <a:xfrm>
            <a:off x="1056445" y="4401121"/>
            <a:ext cx="2958920" cy="628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944" i="1" dirty="0" err="1"/>
              <a:t>Conceptual</a:t>
            </a:r>
            <a:r>
              <a:rPr lang="it-IT" sz="1944" i="1" dirty="0"/>
              <a:t> Bulk model</a:t>
            </a:r>
            <a:r>
              <a:rPr lang="it-IT" sz="1555" i="1" dirty="0"/>
              <a:t> </a:t>
            </a:r>
          </a:p>
          <a:p>
            <a:endParaRPr lang="en-GB" sz="1555" i="1" dirty="0"/>
          </a:p>
        </p:txBody>
      </p:sp>
      <p:sp>
        <p:nvSpPr>
          <p:cNvPr id="6" name="Segnaposto piè di pagina 1">
            <a:extLst>
              <a:ext uri="{FF2B5EF4-FFF2-40B4-BE49-F238E27FC236}">
                <a16:creationId xmlns:a16="http://schemas.microsoft.com/office/drawing/2014/main" id="{F99F6347-1610-9B92-28A9-9C8C11976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22515" y="6356351"/>
            <a:ext cx="5146971" cy="365125"/>
          </a:xfrm>
        </p:spPr>
        <p:txBody>
          <a:bodyPr/>
          <a:lstStyle/>
          <a:p>
            <a:r>
              <a:rPr lang="en-GB"/>
              <a:t>alessandro.storer@unimib.it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2600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5" grpId="0"/>
      <p:bldP spid="28" grpId="0"/>
      <p:bldP spid="1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E604D0-19F6-B996-FED9-A5EA20A26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>
            <a:extLst>
              <a:ext uri="{FF2B5EF4-FFF2-40B4-BE49-F238E27FC236}">
                <a16:creationId xmlns:a16="http://schemas.microsoft.com/office/drawing/2014/main" id="{5A38A38B-46E0-F2C5-6E22-AB609C809C03}"/>
              </a:ext>
            </a:extLst>
          </p:cNvPr>
          <p:cNvSpPr/>
          <p:nvPr/>
        </p:nvSpPr>
        <p:spPr>
          <a:xfrm>
            <a:off x="4841093" y="4700644"/>
            <a:ext cx="2974295" cy="188583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75000"/>
                  <a:lumOff val="25000"/>
                  <a:tint val="66000"/>
                  <a:satMod val="160000"/>
                </a:schemeClr>
              </a:gs>
              <a:gs pos="50000">
                <a:schemeClr val="tx2">
                  <a:lumMod val="75000"/>
                  <a:lumOff val="25000"/>
                  <a:tint val="44500"/>
                  <a:satMod val="160000"/>
                </a:schemeClr>
              </a:gs>
              <a:gs pos="100000">
                <a:schemeClr val="tx2">
                  <a:lumMod val="75000"/>
                  <a:lumOff val="25000"/>
                  <a:tint val="23500"/>
                  <a:satMod val="16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D05F1FC-7EC8-6E67-13A8-3CE5D3BE6055}"/>
              </a:ext>
            </a:extLst>
          </p:cNvPr>
          <p:cNvSpPr/>
          <p:nvPr/>
        </p:nvSpPr>
        <p:spPr>
          <a:xfrm rot="10800000">
            <a:off x="7784566" y="4700722"/>
            <a:ext cx="2974294" cy="188583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16421FD-C9F8-E339-70B5-018DE90DAD34}"/>
              </a:ext>
            </a:extLst>
          </p:cNvPr>
          <p:cNvSpPr txBox="1"/>
          <p:nvPr/>
        </p:nvSpPr>
        <p:spPr>
          <a:xfrm>
            <a:off x="4841894" y="5133539"/>
            <a:ext cx="1379888" cy="448682"/>
          </a:xfrm>
          <a:prstGeom prst="rect">
            <a:avLst/>
          </a:prstGeom>
          <a:noFill/>
          <a:ln w="28575"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it-IT" sz="2333" dirty="0"/>
              <a:t>SST’ &lt; 0 </a:t>
            </a:r>
            <a:endParaRPr lang="en-GB" sz="2333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C26C218-BF09-9DD4-E6C8-B8F3481C45C5}"/>
              </a:ext>
            </a:extLst>
          </p:cNvPr>
          <p:cNvSpPr txBox="1"/>
          <p:nvPr/>
        </p:nvSpPr>
        <p:spPr>
          <a:xfrm>
            <a:off x="10738857" y="1187386"/>
            <a:ext cx="1343367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721" dirty="0"/>
              <a:t>MABL’ </a:t>
            </a:r>
            <a:endParaRPr lang="en-GB" sz="2333" dirty="0"/>
          </a:p>
        </p:txBody>
      </p:sp>
      <p:sp>
        <p:nvSpPr>
          <p:cNvPr id="13" name="Freccia in su 12">
            <a:extLst>
              <a:ext uri="{FF2B5EF4-FFF2-40B4-BE49-F238E27FC236}">
                <a16:creationId xmlns:a16="http://schemas.microsoft.com/office/drawing/2014/main" id="{F2FCC12F-67EC-135A-013B-FD6C6D020F9E}"/>
              </a:ext>
            </a:extLst>
          </p:cNvPr>
          <p:cNvSpPr/>
          <p:nvPr/>
        </p:nvSpPr>
        <p:spPr>
          <a:xfrm>
            <a:off x="5070132" y="3975585"/>
            <a:ext cx="226899" cy="644530"/>
          </a:xfrm>
          <a:prstGeom prst="upArrow">
            <a:avLst/>
          </a:prstGeom>
          <a:gradFill flip="none" rotWithShape="1">
            <a:gsLst>
              <a:gs pos="0">
                <a:schemeClr val="tx2">
                  <a:lumMod val="50000"/>
                  <a:lumOff val="50000"/>
                  <a:tint val="66000"/>
                  <a:satMod val="160000"/>
                </a:schemeClr>
              </a:gs>
              <a:gs pos="50000">
                <a:schemeClr val="tx2">
                  <a:lumMod val="50000"/>
                  <a:lumOff val="50000"/>
                  <a:tint val="44500"/>
                  <a:satMod val="160000"/>
                </a:schemeClr>
              </a:gs>
              <a:gs pos="100000">
                <a:schemeClr val="tx2">
                  <a:lumMod val="50000"/>
                  <a:lumOff val="50000"/>
                  <a:tint val="23500"/>
                  <a:satMod val="16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4" name="Figura a mano libera: forma 13">
            <a:extLst>
              <a:ext uri="{FF2B5EF4-FFF2-40B4-BE49-F238E27FC236}">
                <a16:creationId xmlns:a16="http://schemas.microsoft.com/office/drawing/2014/main" id="{467ABC09-7B57-F805-3377-FE3555CB5380}"/>
              </a:ext>
            </a:extLst>
          </p:cNvPr>
          <p:cNvSpPr/>
          <p:nvPr/>
        </p:nvSpPr>
        <p:spPr>
          <a:xfrm>
            <a:off x="4841894" y="1441638"/>
            <a:ext cx="5745953" cy="672101"/>
          </a:xfrm>
          <a:custGeom>
            <a:avLst/>
            <a:gdLst>
              <a:gd name="connsiteX0" fmla="*/ 0 w 5912213"/>
              <a:gd name="connsiteY0" fmla="*/ 672070 h 691548"/>
              <a:gd name="connsiteX1" fmla="*/ 262647 w 5912213"/>
              <a:gd name="connsiteY1" fmla="*/ 594249 h 691548"/>
              <a:gd name="connsiteX2" fmla="*/ 476656 w 5912213"/>
              <a:gd name="connsiteY2" fmla="*/ 691526 h 691548"/>
              <a:gd name="connsiteX3" fmla="*/ 963039 w 5912213"/>
              <a:gd name="connsiteY3" fmla="*/ 603977 h 691548"/>
              <a:gd name="connsiteX4" fmla="*/ 1760707 w 5912213"/>
              <a:gd name="connsiteY4" fmla="*/ 672070 h 691548"/>
              <a:gd name="connsiteX5" fmla="*/ 2324911 w 5912213"/>
              <a:gd name="connsiteY5" fmla="*/ 633160 h 691548"/>
              <a:gd name="connsiteX6" fmla="*/ 3171217 w 5912213"/>
              <a:gd name="connsiteY6" fmla="*/ 331602 h 691548"/>
              <a:gd name="connsiteX7" fmla="*/ 4241260 w 5912213"/>
              <a:gd name="connsiteY7" fmla="*/ 20317 h 691548"/>
              <a:gd name="connsiteX8" fmla="*/ 5272392 w 5912213"/>
              <a:gd name="connsiteY8" fmla="*/ 30045 h 691548"/>
              <a:gd name="connsiteX9" fmla="*/ 5856051 w 5912213"/>
              <a:gd name="connsiteY9" fmla="*/ 862 h 691548"/>
              <a:gd name="connsiteX10" fmla="*/ 5856051 w 5912213"/>
              <a:gd name="connsiteY10" fmla="*/ 10589 h 691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12213" h="691548">
                <a:moveTo>
                  <a:pt x="0" y="672070"/>
                </a:moveTo>
                <a:cubicBezTo>
                  <a:pt x="91602" y="631538"/>
                  <a:pt x="183205" y="591006"/>
                  <a:pt x="262647" y="594249"/>
                </a:cubicBezTo>
                <a:cubicBezTo>
                  <a:pt x="342089" y="597492"/>
                  <a:pt x="359924" y="689905"/>
                  <a:pt x="476656" y="691526"/>
                </a:cubicBezTo>
                <a:cubicBezTo>
                  <a:pt x="593388" y="693147"/>
                  <a:pt x="749031" y="607220"/>
                  <a:pt x="963039" y="603977"/>
                </a:cubicBezTo>
                <a:cubicBezTo>
                  <a:pt x="1177047" y="600734"/>
                  <a:pt x="1533728" y="667206"/>
                  <a:pt x="1760707" y="672070"/>
                </a:cubicBezTo>
                <a:cubicBezTo>
                  <a:pt x="1987686" y="676934"/>
                  <a:pt x="2089826" y="689905"/>
                  <a:pt x="2324911" y="633160"/>
                </a:cubicBezTo>
                <a:cubicBezTo>
                  <a:pt x="2559996" y="576415"/>
                  <a:pt x="2851826" y="433742"/>
                  <a:pt x="3171217" y="331602"/>
                </a:cubicBezTo>
                <a:cubicBezTo>
                  <a:pt x="3490608" y="229462"/>
                  <a:pt x="3891064" y="70576"/>
                  <a:pt x="4241260" y="20317"/>
                </a:cubicBezTo>
                <a:cubicBezTo>
                  <a:pt x="4591456" y="-29943"/>
                  <a:pt x="5003260" y="33287"/>
                  <a:pt x="5272392" y="30045"/>
                </a:cubicBezTo>
                <a:cubicBezTo>
                  <a:pt x="5541524" y="26803"/>
                  <a:pt x="5856051" y="862"/>
                  <a:pt x="5856051" y="862"/>
                </a:cubicBezTo>
                <a:cubicBezTo>
                  <a:pt x="5953327" y="-2381"/>
                  <a:pt x="5904689" y="4104"/>
                  <a:pt x="5856051" y="10589"/>
                </a:cubicBezTo>
              </a:path>
            </a:pathLst>
          </a:custGeom>
          <a:noFill/>
          <a:ln w="28575"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5" name="Freccia in su 14">
            <a:extLst>
              <a:ext uri="{FF2B5EF4-FFF2-40B4-BE49-F238E27FC236}">
                <a16:creationId xmlns:a16="http://schemas.microsoft.com/office/drawing/2014/main" id="{494B0CE8-CBE5-2281-206F-DE4E85453A2C}"/>
              </a:ext>
            </a:extLst>
          </p:cNvPr>
          <p:cNvSpPr/>
          <p:nvPr/>
        </p:nvSpPr>
        <p:spPr>
          <a:xfrm>
            <a:off x="10288192" y="3735157"/>
            <a:ext cx="420175" cy="921721"/>
          </a:xfrm>
          <a:prstGeom prst="upArrow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135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749"/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EFC8A21D-A743-0641-CF5E-980774BB5C6B}"/>
              </a:ext>
            </a:extLst>
          </p:cNvPr>
          <p:cNvSpPr txBox="1"/>
          <p:nvPr/>
        </p:nvSpPr>
        <p:spPr>
          <a:xfrm>
            <a:off x="9378973" y="5176406"/>
            <a:ext cx="1379888" cy="4486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it-IT" sz="2333" dirty="0"/>
              <a:t>SST’ &gt; 0 </a:t>
            </a:r>
            <a:endParaRPr lang="en-GB" sz="2333" dirty="0"/>
          </a:p>
        </p:txBody>
      </p:sp>
      <p:sp>
        <p:nvSpPr>
          <p:cNvPr id="17" name="Freccia circolare a sinistra 16">
            <a:extLst>
              <a:ext uri="{FF2B5EF4-FFF2-40B4-BE49-F238E27FC236}">
                <a16:creationId xmlns:a16="http://schemas.microsoft.com/office/drawing/2014/main" id="{2FBF61B3-2E21-82BA-13A8-E6A4BECBA9CB}"/>
              </a:ext>
            </a:extLst>
          </p:cNvPr>
          <p:cNvSpPr/>
          <p:nvPr/>
        </p:nvSpPr>
        <p:spPr>
          <a:xfrm>
            <a:off x="9948028" y="1071809"/>
            <a:ext cx="515033" cy="1041931"/>
          </a:xfrm>
          <a:prstGeom prst="curvedLeft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>
              <a:solidFill>
                <a:schemeClr val="tx1"/>
              </a:solidFill>
            </a:endParaRPr>
          </a:p>
        </p:txBody>
      </p:sp>
      <p:sp>
        <p:nvSpPr>
          <p:cNvPr id="18" name="Freccia circolare a sinistra 17">
            <a:extLst>
              <a:ext uri="{FF2B5EF4-FFF2-40B4-BE49-F238E27FC236}">
                <a16:creationId xmlns:a16="http://schemas.microsoft.com/office/drawing/2014/main" id="{78542F2D-20EF-1F1C-5C79-AAED55C27EFD}"/>
              </a:ext>
            </a:extLst>
          </p:cNvPr>
          <p:cNvSpPr/>
          <p:nvPr/>
        </p:nvSpPr>
        <p:spPr>
          <a:xfrm>
            <a:off x="5247713" y="1881674"/>
            <a:ext cx="288916" cy="440312"/>
          </a:xfrm>
          <a:prstGeom prst="curvedLeftArrow">
            <a:avLst/>
          </a:prstGeom>
          <a:solidFill>
            <a:srgbClr val="00B0F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>
              <a:solidFill>
                <a:schemeClr val="tx1"/>
              </a:solidFill>
            </a:endParaRPr>
          </a:p>
        </p:txBody>
      </p:sp>
      <p:sp>
        <p:nvSpPr>
          <p:cNvPr id="20" name="Figura a mano libera: forma 19">
            <a:extLst>
              <a:ext uri="{FF2B5EF4-FFF2-40B4-BE49-F238E27FC236}">
                <a16:creationId xmlns:a16="http://schemas.microsoft.com/office/drawing/2014/main" id="{715C7AD0-B934-B3B8-74AC-A2CE1C686DAE}"/>
              </a:ext>
            </a:extLst>
          </p:cNvPr>
          <p:cNvSpPr/>
          <p:nvPr/>
        </p:nvSpPr>
        <p:spPr>
          <a:xfrm rot="15350471">
            <a:off x="8926810" y="3135078"/>
            <a:ext cx="451118" cy="353601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1" name="Figura a mano libera: forma 20">
            <a:extLst>
              <a:ext uri="{FF2B5EF4-FFF2-40B4-BE49-F238E27FC236}">
                <a16:creationId xmlns:a16="http://schemas.microsoft.com/office/drawing/2014/main" id="{70238B00-867C-B442-7638-D2B7244FCF99}"/>
              </a:ext>
            </a:extLst>
          </p:cNvPr>
          <p:cNvSpPr/>
          <p:nvPr/>
        </p:nvSpPr>
        <p:spPr>
          <a:xfrm rot="5400000">
            <a:off x="9564692" y="3839692"/>
            <a:ext cx="569055" cy="712649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2" name="Figura a mano libera: forma 21">
            <a:extLst>
              <a:ext uri="{FF2B5EF4-FFF2-40B4-BE49-F238E27FC236}">
                <a16:creationId xmlns:a16="http://schemas.microsoft.com/office/drawing/2014/main" id="{9C0E262B-C951-22B9-9BA4-A32ED6306A15}"/>
              </a:ext>
            </a:extLst>
          </p:cNvPr>
          <p:cNvSpPr/>
          <p:nvPr/>
        </p:nvSpPr>
        <p:spPr>
          <a:xfrm rot="7257045">
            <a:off x="10742182" y="2204496"/>
            <a:ext cx="451118" cy="353601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3" name="Figura a mano libera: forma 22">
            <a:extLst>
              <a:ext uri="{FF2B5EF4-FFF2-40B4-BE49-F238E27FC236}">
                <a16:creationId xmlns:a16="http://schemas.microsoft.com/office/drawing/2014/main" id="{9D94A15E-5690-B83F-BC1F-DE23919ED5CC}"/>
              </a:ext>
            </a:extLst>
          </p:cNvPr>
          <p:cNvSpPr/>
          <p:nvPr/>
        </p:nvSpPr>
        <p:spPr>
          <a:xfrm rot="19158006">
            <a:off x="8663823" y="2146676"/>
            <a:ext cx="334338" cy="29320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4" name="Figura a mano libera: forma 23">
            <a:extLst>
              <a:ext uri="{FF2B5EF4-FFF2-40B4-BE49-F238E27FC236}">
                <a16:creationId xmlns:a16="http://schemas.microsoft.com/office/drawing/2014/main" id="{D36F507C-5983-DEF9-837D-D8263A549942}"/>
              </a:ext>
            </a:extLst>
          </p:cNvPr>
          <p:cNvSpPr/>
          <p:nvPr/>
        </p:nvSpPr>
        <p:spPr>
          <a:xfrm rot="4089735">
            <a:off x="10069961" y="3004544"/>
            <a:ext cx="451118" cy="353601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5" name="Figura a mano libera: forma 24">
            <a:extLst>
              <a:ext uri="{FF2B5EF4-FFF2-40B4-BE49-F238E27FC236}">
                <a16:creationId xmlns:a16="http://schemas.microsoft.com/office/drawing/2014/main" id="{740A9847-94B4-BCA6-06D1-A421C35A90BC}"/>
              </a:ext>
            </a:extLst>
          </p:cNvPr>
          <p:cNvSpPr/>
          <p:nvPr/>
        </p:nvSpPr>
        <p:spPr>
          <a:xfrm rot="15350471">
            <a:off x="6765677" y="3021614"/>
            <a:ext cx="237547" cy="19181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6" name="Figura a mano libera: forma 25">
            <a:extLst>
              <a:ext uri="{FF2B5EF4-FFF2-40B4-BE49-F238E27FC236}">
                <a16:creationId xmlns:a16="http://schemas.microsoft.com/office/drawing/2014/main" id="{F90DD778-285E-5980-9D56-107C18073896}"/>
              </a:ext>
            </a:extLst>
          </p:cNvPr>
          <p:cNvSpPr/>
          <p:nvPr/>
        </p:nvSpPr>
        <p:spPr>
          <a:xfrm rot="9277550">
            <a:off x="7009774" y="3775530"/>
            <a:ext cx="237547" cy="19181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7" name="Figura a mano libera: forma 26">
            <a:extLst>
              <a:ext uri="{FF2B5EF4-FFF2-40B4-BE49-F238E27FC236}">
                <a16:creationId xmlns:a16="http://schemas.microsoft.com/office/drawing/2014/main" id="{92EE2A17-BD30-BDF6-3F18-CBDD3643015A}"/>
              </a:ext>
            </a:extLst>
          </p:cNvPr>
          <p:cNvSpPr/>
          <p:nvPr/>
        </p:nvSpPr>
        <p:spPr>
          <a:xfrm rot="8735563">
            <a:off x="7310376" y="2464348"/>
            <a:ext cx="237547" cy="191816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8" name="Figura a mano libera: forma 27">
            <a:extLst>
              <a:ext uri="{FF2B5EF4-FFF2-40B4-BE49-F238E27FC236}">
                <a16:creationId xmlns:a16="http://schemas.microsoft.com/office/drawing/2014/main" id="{A24163FC-3B25-0078-F21F-B6306BA06810}"/>
              </a:ext>
            </a:extLst>
          </p:cNvPr>
          <p:cNvSpPr/>
          <p:nvPr/>
        </p:nvSpPr>
        <p:spPr>
          <a:xfrm rot="15350471">
            <a:off x="5159712" y="2871916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29" name="Figura a mano libera: forma 28">
            <a:extLst>
              <a:ext uri="{FF2B5EF4-FFF2-40B4-BE49-F238E27FC236}">
                <a16:creationId xmlns:a16="http://schemas.microsoft.com/office/drawing/2014/main" id="{53C1A87A-F12C-B0BA-EFBB-F423C8F70136}"/>
              </a:ext>
            </a:extLst>
          </p:cNvPr>
          <p:cNvSpPr/>
          <p:nvPr/>
        </p:nvSpPr>
        <p:spPr>
          <a:xfrm rot="15350471">
            <a:off x="5621823" y="3352857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0" name="Figura a mano libera: forma 29">
            <a:extLst>
              <a:ext uri="{FF2B5EF4-FFF2-40B4-BE49-F238E27FC236}">
                <a16:creationId xmlns:a16="http://schemas.microsoft.com/office/drawing/2014/main" id="{02634B7C-AEFB-E69B-32CB-80699C7B953E}"/>
              </a:ext>
            </a:extLst>
          </p:cNvPr>
          <p:cNvSpPr/>
          <p:nvPr/>
        </p:nvSpPr>
        <p:spPr>
          <a:xfrm rot="15350471">
            <a:off x="5064798" y="3646942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1" name="Figura a mano libera: forma 30">
            <a:extLst>
              <a:ext uri="{FF2B5EF4-FFF2-40B4-BE49-F238E27FC236}">
                <a16:creationId xmlns:a16="http://schemas.microsoft.com/office/drawing/2014/main" id="{3F26B6F8-0192-BF91-F9B6-5FE9677FF917}"/>
              </a:ext>
            </a:extLst>
          </p:cNvPr>
          <p:cNvSpPr/>
          <p:nvPr/>
        </p:nvSpPr>
        <p:spPr>
          <a:xfrm rot="15350471">
            <a:off x="5455940" y="4236995"/>
            <a:ext cx="152593" cy="87375"/>
          </a:xfrm>
          <a:custGeom>
            <a:avLst/>
            <a:gdLst>
              <a:gd name="connsiteX0" fmla="*/ 0 w 464171"/>
              <a:gd name="connsiteY0" fmla="*/ 363832 h 363832"/>
              <a:gd name="connsiteX1" fmla="*/ 62346 w 464171"/>
              <a:gd name="connsiteY1" fmla="*/ 114450 h 363832"/>
              <a:gd name="connsiteX2" fmla="*/ 311727 w 464171"/>
              <a:gd name="connsiteY2" fmla="*/ 150 h 363832"/>
              <a:gd name="connsiteX3" fmla="*/ 436418 w 464171"/>
              <a:gd name="connsiteY3" fmla="*/ 93669 h 363832"/>
              <a:gd name="connsiteX4" fmla="*/ 457200 w 464171"/>
              <a:gd name="connsiteY4" fmla="*/ 239141 h 363832"/>
              <a:gd name="connsiteX5" fmla="*/ 342900 w 464171"/>
              <a:gd name="connsiteY5" fmla="*/ 353441 h 363832"/>
              <a:gd name="connsiteX6" fmla="*/ 176646 w 464171"/>
              <a:gd name="connsiteY6" fmla="*/ 332659 h 363832"/>
              <a:gd name="connsiteX7" fmla="*/ 145473 w 464171"/>
              <a:gd name="connsiteY7" fmla="*/ 218359 h 363832"/>
              <a:gd name="connsiteX8" fmla="*/ 270164 w 464171"/>
              <a:gd name="connsiteY8" fmla="*/ 124841 h 363832"/>
              <a:gd name="connsiteX9" fmla="*/ 342900 w 464171"/>
              <a:gd name="connsiteY9" fmla="*/ 197578 h 363832"/>
              <a:gd name="connsiteX10" fmla="*/ 342900 w 464171"/>
              <a:gd name="connsiteY10" fmla="*/ 228750 h 363832"/>
              <a:gd name="connsiteX11" fmla="*/ 259773 w 464171"/>
              <a:gd name="connsiteY11" fmla="*/ 228750 h 363832"/>
              <a:gd name="connsiteX12" fmla="*/ 290946 w 464171"/>
              <a:gd name="connsiteY12" fmla="*/ 218359 h 363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4171" h="363832">
                <a:moveTo>
                  <a:pt x="0" y="363832"/>
                </a:moveTo>
                <a:cubicBezTo>
                  <a:pt x="5196" y="269448"/>
                  <a:pt x="10392" y="175064"/>
                  <a:pt x="62346" y="114450"/>
                </a:cubicBezTo>
                <a:cubicBezTo>
                  <a:pt x="114300" y="53836"/>
                  <a:pt x="249382" y="3613"/>
                  <a:pt x="311727" y="150"/>
                </a:cubicBezTo>
                <a:cubicBezTo>
                  <a:pt x="374072" y="-3313"/>
                  <a:pt x="412172" y="53837"/>
                  <a:pt x="436418" y="93669"/>
                </a:cubicBezTo>
                <a:cubicBezTo>
                  <a:pt x="460664" y="133501"/>
                  <a:pt x="472786" y="195846"/>
                  <a:pt x="457200" y="239141"/>
                </a:cubicBezTo>
                <a:cubicBezTo>
                  <a:pt x="441614" y="282436"/>
                  <a:pt x="389659" y="337855"/>
                  <a:pt x="342900" y="353441"/>
                </a:cubicBezTo>
                <a:cubicBezTo>
                  <a:pt x="296141" y="369027"/>
                  <a:pt x="209550" y="355173"/>
                  <a:pt x="176646" y="332659"/>
                </a:cubicBezTo>
                <a:cubicBezTo>
                  <a:pt x="143742" y="310145"/>
                  <a:pt x="129887" y="252995"/>
                  <a:pt x="145473" y="218359"/>
                </a:cubicBezTo>
                <a:cubicBezTo>
                  <a:pt x="161059" y="183723"/>
                  <a:pt x="237260" y="128304"/>
                  <a:pt x="270164" y="124841"/>
                </a:cubicBezTo>
                <a:cubicBezTo>
                  <a:pt x="303068" y="121378"/>
                  <a:pt x="342900" y="197578"/>
                  <a:pt x="342900" y="197578"/>
                </a:cubicBezTo>
                <a:cubicBezTo>
                  <a:pt x="355023" y="214896"/>
                  <a:pt x="356755" y="223555"/>
                  <a:pt x="342900" y="228750"/>
                </a:cubicBezTo>
                <a:cubicBezTo>
                  <a:pt x="329045" y="233945"/>
                  <a:pt x="268432" y="230482"/>
                  <a:pt x="259773" y="228750"/>
                </a:cubicBezTo>
                <a:cubicBezTo>
                  <a:pt x="251114" y="227018"/>
                  <a:pt x="271030" y="222688"/>
                  <a:pt x="290946" y="218359"/>
                </a:cubicBezTo>
              </a:path>
            </a:pathLst>
          </a:cu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960CE292-7208-6EB3-C5E6-69DBF71CAD1F}"/>
              </a:ext>
            </a:extLst>
          </p:cNvPr>
          <p:cNvSpPr txBox="1"/>
          <p:nvPr/>
        </p:nvSpPr>
        <p:spPr>
          <a:xfrm>
            <a:off x="798232" y="2123044"/>
            <a:ext cx="3363870" cy="1704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77720" indent="-277720">
              <a:buFont typeface="Arial" panose="020B0604020202020204" pitchFamily="34" charset="0"/>
              <a:buChar char="•"/>
            </a:pPr>
            <a:r>
              <a:rPr lang="it-IT" sz="1749" dirty="0"/>
              <a:t>MABL </a:t>
            </a:r>
            <a:r>
              <a:rPr lang="it-IT" sz="1749" dirty="0" err="1"/>
              <a:t>moisture</a:t>
            </a:r>
            <a:r>
              <a:rPr lang="it-IT" sz="1749" dirty="0"/>
              <a:t> set by </a:t>
            </a:r>
          </a:p>
          <a:p>
            <a:endParaRPr lang="it-IT" sz="1749" dirty="0"/>
          </a:p>
          <a:p>
            <a:pPr marL="277720" indent="-277720" algn="ctr">
              <a:buFontTx/>
              <a:buChar char="-"/>
            </a:pPr>
            <a:r>
              <a:rPr lang="it-IT" sz="1749" dirty="0"/>
              <a:t>SURFACE EVAPORATION</a:t>
            </a:r>
          </a:p>
          <a:p>
            <a:pPr marL="277720" indent="-277720" algn="ctr">
              <a:buFontTx/>
              <a:buChar char="-"/>
            </a:pPr>
            <a:r>
              <a:rPr lang="it-IT" sz="1749" dirty="0"/>
              <a:t>ENTRAINED DOWNWELLING</a:t>
            </a:r>
          </a:p>
          <a:p>
            <a:endParaRPr lang="it-IT" sz="1749" dirty="0"/>
          </a:p>
          <a:p>
            <a:endParaRPr lang="it-IT" sz="1749" dirty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435C54D6-649F-EC03-9DD3-8E845C11C062}"/>
              </a:ext>
            </a:extLst>
          </p:cNvPr>
          <p:cNvCxnSpPr>
            <a:cxnSpLocks/>
          </p:cNvCxnSpPr>
          <p:nvPr/>
        </p:nvCxnSpPr>
        <p:spPr>
          <a:xfrm>
            <a:off x="2564639" y="683605"/>
            <a:ext cx="6761173" cy="0"/>
          </a:xfrm>
          <a:prstGeom prst="line">
            <a:avLst/>
          </a:prstGeom>
          <a:ln w="38100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13B26EC-5395-6FC5-94F9-071433B20275}"/>
                  </a:ext>
                </a:extLst>
              </p:cNvPr>
              <p:cNvSpPr txBox="1"/>
              <p:nvPr/>
            </p:nvSpPr>
            <p:spPr>
              <a:xfrm>
                <a:off x="815868" y="4411059"/>
                <a:ext cx="3328598" cy="78650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it-IT" sz="23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  <m:d>
                            <m:dPr>
                              <m:ctrlPr>
                                <a:rPr lang="it-IT" sz="2333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𝑆𝑆𝑇</m:t>
                                  </m:r>
                                </m:sub>
                                <m:sup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</m:sup>
                              </m:sSubSup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e>
                                <m:sub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it-IT" sz="2333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𝑆𝑆𝑇</m:t>
                          </m:r>
                        </m:den>
                      </m:f>
                      <m:r>
                        <a:rPr lang="it-IT" sz="2333" i="1">
                          <a:latin typeface="Cambria Math" panose="02040503050406030204" pitchFamily="18" charset="0"/>
                        </a:rPr>
                        <m:t>≳</m:t>
                      </m:r>
                      <m:f>
                        <m:fPr>
                          <m:ctrlPr>
                            <a:rPr lang="it-IT" sz="2333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sSubSup>
                            <m:sSubSupPr>
                              <m:ctrlPr>
                                <a:rPr lang="it-IT" sz="2333" i="1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𝑆𝑆𝑇</m:t>
                              </m:r>
                            </m:sub>
                            <m:sup>
                              <m:r>
                                <a:rPr lang="it-IT" sz="2333" i="1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</m:sup>
                          </m:sSubSup>
                        </m:num>
                        <m:den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𝜕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𝑆𝑆𝑇</m:t>
                          </m:r>
                          <m:r>
                            <a:rPr lang="it-IT" sz="2333" i="1">
                              <a:latin typeface="Cambria Math" panose="02040503050406030204" pitchFamily="18" charset="0"/>
                            </a:rPr>
                            <m:t> </m:t>
                          </m:r>
                        </m:den>
                      </m:f>
                    </m:oMath>
                  </m:oMathPara>
                </a14:m>
                <a:endParaRPr lang="it-IT" sz="2333" dirty="0"/>
              </a:p>
            </p:txBody>
          </p:sp>
        </mc:Choice>
        <mc:Fallback xmlns="">
          <p:sp>
            <p:nvSpPr>
              <p:cNvPr id="7" name="CasellaDiTesto 6">
                <a:extLst>
                  <a:ext uri="{FF2B5EF4-FFF2-40B4-BE49-F238E27FC236}">
                    <a16:creationId xmlns:a16="http://schemas.microsoft.com/office/drawing/2014/main" id="{513B26EC-5395-6FC5-94F9-071433B202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5868" y="4411059"/>
                <a:ext cx="3328598" cy="786503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CasellaDiTesto 8">
            <a:extLst>
              <a:ext uri="{FF2B5EF4-FFF2-40B4-BE49-F238E27FC236}">
                <a16:creationId xmlns:a16="http://schemas.microsoft.com/office/drawing/2014/main" id="{AD5783F8-923A-7F96-9112-1883A5C9303D}"/>
              </a:ext>
            </a:extLst>
          </p:cNvPr>
          <p:cNvSpPr txBox="1"/>
          <p:nvPr/>
        </p:nvSpPr>
        <p:spPr>
          <a:xfrm>
            <a:off x="787413" y="1047731"/>
            <a:ext cx="2981556" cy="11665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77720" indent="-277720" algn="ctr">
              <a:buFont typeface="Arial" panose="020B0604020202020204" pitchFamily="34" charset="0"/>
              <a:buChar char="•"/>
            </a:pPr>
            <a:r>
              <a:rPr lang="it-IT" sz="1749" dirty="0"/>
              <a:t>Lively </a:t>
            </a:r>
            <a:r>
              <a:rPr lang="it-IT" sz="1749" dirty="0" err="1"/>
              <a:t>thermo</a:t>
            </a:r>
            <a:r>
              <a:rPr lang="it-IT" sz="1749" dirty="0"/>
              <a:t> - / dynamics</a:t>
            </a:r>
          </a:p>
          <a:p>
            <a:pPr algn="ctr"/>
            <a:r>
              <a:rPr lang="it-IT" sz="1749" dirty="0" err="1"/>
              <a:t>at</a:t>
            </a:r>
            <a:r>
              <a:rPr lang="it-IT" sz="1749" dirty="0"/>
              <a:t> the mesoscale!</a:t>
            </a:r>
          </a:p>
          <a:p>
            <a:endParaRPr lang="it-IT" sz="1749" dirty="0"/>
          </a:p>
          <a:p>
            <a:endParaRPr lang="it-IT" sz="1749" dirty="0"/>
          </a:p>
        </p:txBody>
      </p:sp>
      <p:sp>
        <p:nvSpPr>
          <p:cNvPr id="19" name="Ovale 18">
            <a:extLst>
              <a:ext uri="{FF2B5EF4-FFF2-40B4-BE49-F238E27FC236}">
                <a16:creationId xmlns:a16="http://schemas.microsoft.com/office/drawing/2014/main" id="{3A34476D-C9D9-6303-9491-B33A9E99EA94}"/>
              </a:ext>
            </a:extLst>
          </p:cNvPr>
          <p:cNvSpPr/>
          <p:nvPr/>
        </p:nvSpPr>
        <p:spPr>
          <a:xfrm>
            <a:off x="6288972" y="4357389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2A81EB93-F9A2-B1E5-7B71-425FFD563BA6}"/>
              </a:ext>
            </a:extLst>
          </p:cNvPr>
          <p:cNvSpPr/>
          <p:nvPr/>
        </p:nvSpPr>
        <p:spPr>
          <a:xfrm>
            <a:off x="5601730" y="448568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4" name="Ovale 33">
            <a:extLst>
              <a:ext uri="{FF2B5EF4-FFF2-40B4-BE49-F238E27FC236}">
                <a16:creationId xmlns:a16="http://schemas.microsoft.com/office/drawing/2014/main" id="{3506C34C-4073-8C2E-3066-7F18EB400565}"/>
              </a:ext>
            </a:extLst>
          </p:cNvPr>
          <p:cNvSpPr/>
          <p:nvPr/>
        </p:nvSpPr>
        <p:spPr>
          <a:xfrm>
            <a:off x="6016535" y="3739691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5" name="Ovale 34">
            <a:extLst>
              <a:ext uri="{FF2B5EF4-FFF2-40B4-BE49-F238E27FC236}">
                <a16:creationId xmlns:a16="http://schemas.microsoft.com/office/drawing/2014/main" id="{0B3847BA-5F41-A8AD-A4EA-77294238546D}"/>
              </a:ext>
            </a:extLst>
          </p:cNvPr>
          <p:cNvSpPr/>
          <p:nvPr/>
        </p:nvSpPr>
        <p:spPr>
          <a:xfrm>
            <a:off x="5392171" y="3175893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85D6C8FC-7D2C-819C-61C3-E48EFECA70E4}"/>
              </a:ext>
            </a:extLst>
          </p:cNvPr>
          <p:cNvSpPr/>
          <p:nvPr/>
        </p:nvSpPr>
        <p:spPr>
          <a:xfrm>
            <a:off x="6077558" y="2636045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7" name="Ovale 36">
            <a:extLst>
              <a:ext uri="{FF2B5EF4-FFF2-40B4-BE49-F238E27FC236}">
                <a16:creationId xmlns:a16="http://schemas.microsoft.com/office/drawing/2014/main" id="{FCCFCEA0-BBAD-1C68-DE65-15F39A01D802}"/>
              </a:ext>
            </a:extLst>
          </p:cNvPr>
          <p:cNvSpPr/>
          <p:nvPr/>
        </p:nvSpPr>
        <p:spPr>
          <a:xfrm>
            <a:off x="5009109" y="246327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8" name="Ovale 37">
            <a:extLst>
              <a:ext uri="{FF2B5EF4-FFF2-40B4-BE49-F238E27FC236}">
                <a16:creationId xmlns:a16="http://schemas.microsoft.com/office/drawing/2014/main" id="{A25ABD3C-8C90-B698-E2E4-D2497CD7D496}"/>
              </a:ext>
            </a:extLst>
          </p:cNvPr>
          <p:cNvSpPr/>
          <p:nvPr/>
        </p:nvSpPr>
        <p:spPr>
          <a:xfrm>
            <a:off x="6968766" y="430540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39" name="Ovale 38">
            <a:extLst>
              <a:ext uri="{FF2B5EF4-FFF2-40B4-BE49-F238E27FC236}">
                <a16:creationId xmlns:a16="http://schemas.microsoft.com/office/drawing/2014/main" id="{888A0A0F-66CA-27B8-A45F-80B9C78DC91C}"/>
              </a:ext>
            </a:extLst>
          </p:cNvPr>
          <p:cNvSpPr/>
          <p:nvPr/>
        </p:nvSpPr>
        <p:spPr>
          <a:xfrm>
            <a:off x="6701378" y="3496565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0" name="Ovale 39">
            <a:extLst>
              <a:ext uri="{FF2B5EF4-FFF2-40B4-BE49-F238E27FC236}">
                <a16:creationId xmlns:a16="http://schemas.microsoft.com/office/drawing/2014/main" id="{0860274E-9E38-C772-7BF1-6C1A6F5C0157}"/>
              </a:ext>
            </a:extLst>
          </p:cNvPr>
          <p:cNvSpPr/>
          <p:nvPr/>
        </p:nvSpPr>
        <p:spPr>
          <a:xfrm>
            <a:off x="6858086" y="265358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1" name="Ovale 40">
            <a:extLst>
              <a:ext uri="{FF2B5EF4-FFF2-40B4-BE49-F238E27FC236}">
                <a16:creationId xmlns:a16="http://schemas.microsoft.com/office/drawing/2014/main" id="{C6703209-D393-1E24-12E0-680ED12039C7}"/>
              </a:ext>
            </a:extLst>
          </p:cNvPr>
          <p:cNvSpPr/>
          <p:nvPr/>
        </p:nvSpPr>
        <p:spPr>
          <a:xfrm>
            <a:off x="7969561" y="4411059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2" name="Ovale 41">
            <a:extLst>
              <a:ext uri="{FF2B5EF4-FFF2-40B4-BE49-F238E27FC236}">
                <a16:creationId xmlns:a16="http://schemas.microsoft.com/office/drawing/2014/main" id="{D8CA4427-08DD-A171-D05E-337B315B1874}"/>
              </a:ext>
            </a:extLst>
          </p:cNvPr>
          <p:cNvSpPr/>
          <p:nvPr/>
        </p:nvSpPr>
        <p:spPr>
          <a:xfrm>
            <a:off x="9765295" y="3640781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3" name="Ovale 42">
            <a:extLst>
              <a:ext uri="{FF2B5EF4-FFF2-40B4-BE49-F238E27FC236}">
                <a16:creationId xmlns:a16="http://schemas.microsoft.com/office/drawing/2014/main" id="{7545EC99-0B50-5171-AF4C-204F0463E84F}"/>
              </a:ext>
            </a:extLst>
          </p:cNvPr>
          <p:cNvSpPr/>
          <p:nvPr/>
        </p:nvSpPr>
        <p:spPr>
          <a:xfrm>
            <a:off x="4847246" y="386418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4" name="Ovale 43">
            <a:extLst>
              <a:ext uri="{FF2B5EF4-FFF2-40B4-BE49-F238E27FC236}">
                <a16:creationId xmlns:a16="http://schemas.microsoft.com/office/drawing/2014/main" id="{27DD177F-C9AB-22C7-F53F-6160EACEF7A2}"/>
              </a:ext>
            </a:extLst>
          </p:cNvPr>
          <p:cNvSpPr/>
          <p:nvPr/>
        </p:nvSpPr>
        <p:spPr>
          <a:xfrm>
            <a:off x="9006454" y="4505676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5" name="Ovale 44">
            <a:extLst>
              <a:ext uri="{FF2B5EF4-FFF2-40B4-BE49-F238E27FC236}">
                <a16:creationId xmlns:a16="http://schemas.microsoft.com/office/drawing/2014/main" id="{BFA07896-D6D1-02AF-4581-BFB82818CA2F}"/>
              </a:ext>
            </a:extLst>
          </p:cNvPr>
          <p:cNvSpPr/>
          <p:nvPr/>
        </p:nvSpPr>
        <p:spPr>
          <a:xfrm>
            <a:off x="10633144" y="2816276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6" name="Ovale 45">
            <a:extLst>
              <a:ext uri="{FF2B5EF4-FFF2-40B4-BE49-F238E27FC236}">
                <a16:creationId xmlns:a16="http://schemas.microsoft.com/office/drawing/2014/main" id="{C0C2CDB0-889B-0ABD-AB7C-153E4B61F7FF}"/>
              </a:ext>
            </a:extLst>
          </p:cNvPr>
          <p:cNvSpPr/>
          <p:nvPr/>
        </p:nvSpPr>
        <p:spPr>
          <a:xfrm>
            <a:off x="9546148" y="309363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7" name="Ovale 46">
            <a:extLst>
              <a:ext uri="{FF2B5EF4-FFF2-40B4-BE49-F238E27FC236}">
                <a16:creationId xmlns:a16="http://schemas.microsoft.com/office/drawing/2014/main" id="{BDBFBB33-0D06-AB2E-D9FC-E2A285710816}"/>
              </a:ext>
            </a:extLst>
          </p:cNvPr>
          <p:cNvSpPr/>
          <p:nvPr/>
        </p:nvSpPr>
        <p:spPr>
          <a:xfrm>
            <a:off x="8501926" y="330192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8" name="Ovale 47">
            <a:extLst>
              <a:ext uri="{FF2B5EF4-FFF2-40B4-BE49-F238E27FC236}">
                <a16:creationId xmlns:a16="http://schemas.microsoft.com/office/drawing/2014/main" id="{77A9E990-60C8-4610-324C-BA30EC47CFB8}"/>
              </a:ext>
            </a:extLst>
          </p:cNvPr>
          <p:cNvSpPr/>
          <p:nvPr/>
        </p:nvSpPr>
        <p:spPr>
          <a:xfrm>
            <a:off x="10845694" y="3399308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49" name="Ovale 48">
            <a:extLst>
              <a:ext uri="{FF2B5EF4-FFF2-40B4-BE49-F238E27FC236}">
                <a16:creationId xmlns:a16="http://schemas.microsoft.com/office/drawing/2014/main" id="{F9D5182C-81E4-95C0-CF75-B7CD54F7123E}"/>
              </a:ext>
            </a:extLst>
          </p:cNvPr>
          <p:cNvSpPr/>
          <p:nvPr/>
        </p:nvSpPr>
        <p:spPr>
          <a:xfrm>
            <a:off x="10845694" y="4297381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0" name="Ovale 49">
            <a:extLst>
              <a:ext uri="{FF2B5EF4-FFF2-40B4-BE49-F238E27FC236}">
                <a16:creationId xmlns:a16="http://schemas.microsoft.com/office/drawing/2014/main" id="{144FA97F-ABE1-7225-F5E5-12971231111D}"/>
              </a:ext>
            </a:extLst>
          </p:cNvPr>
          <p:cNvSpPr/>
          <p:nvPr/>
        </p:nvSpPr>
        <p:spPr>
          <a:xfrm>
            <a:off x="8925765" y="394077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1" name="Ovale 50">
            <a:extLst>
              <a:ext uri="{FF2B5EF4-FFF2-40B4-BE49-F238E27FC236}">
                <a16:creationId xmlns:a16="http://schemas.microsoft.com/office/drawing/2014/main" id="{37A87C42-5112-4194-760B-9027C2813188}"/>
              </a:ext>
            </a:extLst>
          </p:cNvPr>
          <p:cNvSpPr/>
          <p:nvPr/>
        </p:nvSpPr>
        <p:spPr>
          <a:xfrm>
            <a:off x="7636337" y="3938269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2" name="Ovale 51">
            <a:extLst>
              <a:ext uri="{FF2B5EF4-FFF2-40B4-BE49-F238E27FC236}">
                <a16:creationId xmlns:a16="http://schemas.microsoft.com/office/drawing/2014/main" id="{BF55D3F1-D6EB-79EB-A973-ABE8E3E674E8}"/>
              </a:ext>
            </a:extLst>
          </p:cNvPr>
          <p:cNvSpPr/>
          <p:nvPr/>
        </p:nvSpPr>
        <p:spPr>
          <a:xfrm>
            <a:off x="9923873" y="2483570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3" name="Ovale 52">
            <a:extLst>
              <a:ext uri="{FF2B5EF4-FFF2-40B4-BE49-F238E27FC236}">
                <a16:creationId xmlns:a16="http://schemas.microsoft.com/office/drawing/2014/main" id="{2DC46576-99DF-7D0A-AF79-75F89701D0AE}"/>
              </a:ext>
            </a:extLst>
          </p:cNvPr>
          <p:cNvSpPr/>
          <p:nvPr/>
        </p:nvSpPr>
        <p:spPr>
          <a:xfrm>
            <a:off x="7908538" y="204961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4" name="Ovale 53">
            <a:extLst>
              <a:ext uri="{FF2B5EF4-FFF2-40B4-BE49-F238E27FC236}">
                <a16:creationId xmlns:a16="http://schemas.microsoft.com/office/drawing/2014/main" id="{E4D1CA93-8015-483C-42BE-8091A184ED68}"/>
              </a:ext>
            </a:extLst>
          </p:cNvPr>
          <p:cNvSpPr/>
          <p:nvPr/>
        </p:nvSpPr>
        <p:spPr>
          <a:xfrm>
            <a:off x="7572990" y="314094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5" name="Ovale 54">
            <a:extLst>
              <a:ext uri="{FF2B5EF4-FFF2-40B4-BE49-F238E27FC236}">
                <a16:creationId xmlns:a16="http://schemas.microsoft.com/office/drawing/2014/main" id="{AB80F5D5-2C70-0837-E863-22E55445FA53}"/>
              </a:ext>
            </a:extLst>
          </p:cNvPr>
          <p:cNvSpPr/>
          <p:nvPr/>
        </p:nvSpPr>
        <p:spPr>
          <a:xfrm>
            <a:off x="9366554" y="2075937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6" name="Ovale 55">
            <a:extLst>
              <a:ext uri="{FF2B5EF4-FFF2-40B4-BE49-F238E27FC236}">
                <a16:creationId xmlns:a16="http://schemas.microsoft.com/office/drawing/2014/main" id="{B0E2E691-6139-9685-C32E-96A7A796E570}"/>
              </a:ext>
            </a:extLst>
          </p:cNvPr>
          <p:cNvSpPr/>
          <p:nvPr/>
        </p:nvSpPr>
        <p:spPr>
          <a:xfrm>
            <a:off x="8277012" y="2743674"/>
            <a:ext cx="122047" cy="94617"/>
          </a:xfrm>
          <a:prstGeom prst="ellipse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749"/>
          </a:p>
        </p:txBody>
      </p:sp>
      <p:sp>
        <p:nvSpPr>
          <p:cNvPr id="57" name="Segnaposto piè di pagina 1">
            <a:extLst>
              <a:ext uri="{FF2B5EF4-FFF2-40B4-BE49-F238E27FC236}">
                <a16:creationId xmlns:a16="http://schemas.microsoft.com/office/drawing/2014/main" id="{62CE08A3-4C29-6F5F-D3E3-58A21EA3F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22515" y="6356351"/>
            <a:ext cx="5146971" cy="365125"/>
          </a:xfrm>
        </p:spPr>
        <p:txBody>
          <a:bodyPr/>
          <a:lstStyle/>
          <a:p>
            <a:r>
              <a:rPr lang="en-GB"/>
              <a:t>alessandro.storer@unimib.it </a:t>
            </a:r>
            <a:endParaRPr lang="en-GB" dirty="0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DEA767C-8467-B86A-9E79-933723FF5C04}"/>
              </a:ext>
            </a:extLst>
          </p:cNvPr>
          <p:cNvSpPr txBox="1"/>
          <p:nvPr/>
        </p:nvSpPr>
        <p:spPr>
          <a:xfrm>
            <a:off x="820549" y="3975584"/>
            <a:ext cx="2911386" cy="3589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77720" indent="-277720">
              <a:buFont typeface="Arial" panose="020B0604020202020204" pitchFamily="34" charset="0"/>
              <a:buChar char="•"/>
            </a:pPr>
            <a:r>
              <a:rPr lang="it-IT" sz="1749" dirty="0"/>
              <a:t>Feedback on </a:t>
            </a:r>
            <a:r>
              <a:rPr lang="it-IT" sz="1749" dirty="0" err="1"/>
              <a:t>surface</a:t>
            </a:r>
            <a:r>
              <a:rPr lang="it-IT" sz="1749" dirty="0"/>
              <a:t> LHF</a:t>
            </a:r>
          </a:p>
        </p:txBody>
      </p:sp>
      <p:sp>
        <p:nvSpPr>
          <p:cNvPr id="58" name="CasellaDiTesto 57">
            <a:extLst>
              <a:ext uri="{FF2B5EF4-FFF2-40B4-BE49-F238E27FC236}">
                <a16:creationId xmlns:a16="http://schemas.microsoft.com/office/drawing/2014/main" id="{4CBBCF4F-0DC8-115E-75ED-5ABB5B056658}"/>
              </a:ext>
            </a:extLst>
          </p:cNvPr>
          <p:cNvSpPr txBox="1"/>
          <p:nvPr/>
        </p:nvSpPr>
        <p:spPr>
          <a:xfrm>
            <a:off x="2115389" y="148231"/>
            <a:ext cx="7659673" cy="508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721" b="1" dirty="0" err="1"/>
              <a:t>Graphical</a:t>
            </a:r>
            <a:r>
              <a:rPr lang="it-IT" sz="2721" b="1" dirty="0"/>
              <a:t> </a:t>
            </a:r>
            <a:r>
              <a:rPr lang="it-IT" sz="2721" b="1" dirty="0" err="1"/>
              <a:t>summary</a:t>
            </a:r>
            <a:endParaRPr lang="it-IT" sz="1944" b="1" dirty="0"/>
          </a:p>
        </p:txBody>
      </p:sp>
    </p:spTree>
    <p:extLst>
      <p:ext uri="{BB962C8B-B14F-4D97-AF65-F5344CB8AC3E}">
        <p14:creationId xmlns:p14="http://schemas.microsoft.com/office/powerpoint/2010/main" val="642599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3" grpId="0"/>
      <p:bldP spid="7" grpId="0"/>
      <p:bldP spid="9" grpId="0"/>
      <p:bldP spid="19" grpId="0" animBg="1"/>
      <p:bldP spid="32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3" grpId="0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</TotalTime>
  <Words>986</Words>
  <Application>Microsoft Office PowerPoint</Application>
  <PresentationFormat>Widescreen</PresentationFormat>
  <Paragraphs>154</Paragraphs>
  <Slides>18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4" baseType="lpstr">
      <vt:lpstr>Aptos</vt:lpstr>
      <vt:lpstr>Aptos Display</vt:lpstr>
      <vt:lpstr>Arial</vt:lpstr>
      <vt:lpstr>Cambria Math</vt:lpstr>
      <vt:lpstr>Wingdings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 storer</dc:creator>
  <cp:lastModifiedBy>carlo storer</cp:lastModifiedBy>
  <cp:revision>39</cp:revision>
  <dcterms:created xsi:type="dcterms:W3CDTF">2025-05-19T16:29:56Z</dcterms:created>
  <dcterms:modified xsi:type="dcterms:W3CDTF">2025-05-21T16:39:48Z</dcterms:modified>
</cp:coreProperties>
</file>

<file path=docProps/thumbnail.jpeg>
</file>